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2"/>
  </p:notesMasterIdLst>
  <p:sldIdLst>
    <p:sldId id="370" r:id="rId2"/>
    <p:sldId id="371" r:id="rId3"/>
    <p:sldId id="321" r:id="rId4"/>
    <p:sldId id="421" r:id="rId5"/>
    <p:sldId id="373" r:id="rId6"/>
    <p:sldId id="385" r:id="rId7"/>
    <p:sldId id="387" r:id="rId8"/>
    <p:sldId id="392" r:id="rId9"/>
    <p:sldId id="399" r:id="rId10"/>
    <p:sldId id="422" r:id="rId11"/>
    <p:sldId id="397" r:id="rId12"/>
    <p:sldId id="409" r:id="rId13"/>
    <p:sldId id="410" r:id="rId14"/>
    <p:sldId id="411" r:id="rId15"/>
    <p:sldId id="402" r:id="rId16"/>
    <p:sldId id="423" r:id="rId17"/>
    <p:sldId id="403" r:id="rId18"/>
    <p:sldId id="412" r:id="rId19"/>
    <p:sldId id="413" r:id="rId20"/>
    <p:sldId id="414" r:id="rId21"/>
    <p:sldId id="404" r:id="rId22"/>
    <p:sldId id="424" r:id="rId23"/>
    <p:sldId id="389" r:id="rId24"/>
    <p:sldId id="386" r:id="rId25"/>
    <p:sldId id="393" r:id="rId26"/>
    <p:sldId id="396" r:id="rId27"/>
    <p:sldId id="401" r:id="rId28"/>
    <p:sldId id="425" r:id="rId29"/>
    <p:sldId id="416" r:id="rId30"/>
    <p:sldId id="417" r:id="rId31"/>
    <p:sldId id="405" r:id="rId32"/>
    <p:sldId id="415" r:id="rId33"/>
    <p:sldId id="406" r:id="rId34"/>
    <p:sldId id="426" r:id="rId35"/>
    <p:sldId id="407" r:id="rId36"/>
    <p:sldId id="418" r:id="rId37"/>
    <p:sldId id="419" r:id="rId38"/>
    <p:sldId id="420" r:id="rId39"/>
    <p:sldId id="408" r:id="rId40"/>
    <p:sldId id="372" r:id="rId41"/>
  </p:sldIdLst>
  <p:sldSz cx="9144000" cy="5143500" type="screen16x9"/>
  <p:notesSz cx="6858000" cy="9144000"/>
  <p:embeddedFontLst>
    <p:embeddedFont>
      <p:font typeface="HY헤드라인M" panose="02030600000101010101" pitchFamily="18" charset="-127"/>
      <p:regular r:id="rId43"/>
    </p:embeddedFont>
    <p:embeddedFont>
      <p:font typeface="맑은 고딕" panose="020B0503020000020004" pitchFamily="50" charset="-127"/>
      <p:regular r:id="rId44"/>
      <p:bold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9C3"/>
    <a:srgbClr val="403F43"/>
    <a:srgbClr val="FFE1FF"/>
    <a:srgbClr val="EE1E59"/>
    <a:srgbClr val="579187"/>
    <a:srgbClr val="BBD7D2"/>
    <a:srgbClr val="30DC96"/>
    <a:srgbClr val="FFFFCC"/>
    <a:srgbClr val="FFF6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587" autoAdjust="0"/>
    <p:restoredTop sz="83465" autoAdjust="0"/>
  </p:normalViewPr>
  <p:slideViewPr>
    <p:cSldViewPr>
      <p:cViewPr varScale="1">
        <p:scale>
          <a:sx n="147" d="100"/>
          <a:sy n="147" d="100"/>
        </p:scale>
        <p:origin x="1140" y="1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97D5D2-4525-4421-8550-6A308B903DE8}" type="datetimeFigureOut">
              <a:rPr lang="ko-KR" altLang="en-US" smtClean="0"/>
              <a:t>2023-02-12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1E0FB0-3C61-402D-BAEE-59161479C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331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047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243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6322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705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534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2980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777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579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506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9937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572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0394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1693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681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947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947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9350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0255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8661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1564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9712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324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4549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4528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8145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0568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0307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4927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6545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72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312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45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240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205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298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311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464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2023-02-12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123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2023-02-12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250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2023-02-12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701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2023-02-12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501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2023-02-12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314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2023-02-12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75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2023-02-12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853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2023-02-12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490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2023-02-12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86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2023-02-12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358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2023-02-12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650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chemeClr val="bg1">
                <a:lumMod val="95000"/>
              </a:schemeClr>
            </a:gs>
            <a:gs pos="0">
              <a:schemeClr val="bg1">
                <a:lumMod val="85000"/>
              </a:schemeClr>
            </a:gs>
            <a:gs pos="100000">
              <a:schemeClr val="bg1">
                <a:lumMod val="85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75BC5-BBC5-451F-AA86-1F4039201BF5}" type="datetimeFigureOut">
              <a:rPr lang="ko-KR" altLang="en-US" smtClean="0"/>
              <a:t>2023-02-12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518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233283" y="2037497"/>
            <a:ext cx="874011" cy="2291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>
            <a:off x="4107294" y="2037497"/>
            <a:ext cx="217037" cy="229193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 rot="16200000" flipH="1">
            <a:off x="4140166" y="2037711"/>
            <a:ext cx="228765" cy="229193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369145" y="2037497"/>
            <a:ext cx="1498999" cy="2291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225361" y="2643834"/>
            <a:ext cx="2642784" cy="283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A143C2-F79E-BC90-5782-DB733343BCE0}"/>
              </a:ext>
            </a:extLst>
          </p:cNvPr>
          <p:cNvSpPr txBox="1"/>
          <p:nvPr/>
        </p:nvSpPr>
        <p:spPr>
          <a:xfrm>
            <a:off x="3836863" y="2668515"/>
            <a:ext cx="1470274" cy="610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/>
              <a:t>2023.02.14</a:t>
            </a:r>
          </a:p>
          <a:p>
            <a:pPr algn="ctr">
              <a:lnSpc>
                <a:spcPct val="150000"/>
              </a:lnSpc>
            </a:pPr>
            <a:r>
              <a:rPr lang="ko-KR" altLang="en-US" sz="1200" b="1" dirty="0"/>
              <a:t>학부연구생 임병극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FE3E11-F2DE-34E2-2670-1DF0B76136D4}"/>
              </a:ext>
            </a:extLst>
          </p:cNvPr>
          <p:cNvSpPr txBox="1"/>
          <p:nvPr/>
        </p:nvSpPr>
        <p:spPr>
          <a:xfrm>
            <a:off x="3641296" y="2243648"/>
            <a:ext cx="1861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논문 진행 사항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3BA4D8-D1B9-E805-821D-E27202CA561C}"/>
              </a:ext>
            </a:extLst>
          </p:cNvPr>
          <p:cNvSpPr txBox="1"/>
          <p:nvPr/>
        </p:nvSpPr>
        <p:spPr>
          <a:xfrm>
            <a:off x="5118644" y="2036677"/>
            <a:ext cx="7793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/>
              <a:t>DSS </a:t>
            </a:r>
            <a:r>
              <a:rPr lang="ko-KR" altLang="en-US" sz="900" dirty="0"/>
              <a:t>연구실</a:t>
            </a:r>
          </a:p>
        </p:txBody>
      </p:sp>
    </p:spTree>
    <p:extLst>
      <p:ext uri="{BB962C8B-B14F-4D97-AF65-F5344CB8AC3E}">
        <p14:creationId xmlns:p14="http://schemas.microsoft.com/office/powerpoint/2010/main" val="2749295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2D9389-C858-60D9-8355-168BD2E61B2B}"/>
              </a:ext>
            </a:extLst>
          </p:cNvPr>
          <p:cNvSpPr txBox="1"/>
          <p:nvPr/>
        </p:nvSpPr>
        <p:spPr>
          <a:xfrm>
            <a:off x="8222589" y="187194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01. </a:t>
            </a:r>
            <a:r>
              <a:rPr lang="ko-KR" altLang="en-US" sz="1200" dirty="0"/>
              <a:t>리뷰</a:t>
            </a:r>
            <a:r>
              <a:rPr lang="en-US" altLang="ko-KR" sz="1200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F9821-AA17-21C2-17E2-5031DE069BA2}"/>
              </a:ext>
            </a:extLst>
          </p:cNvPr>
          <p:cNvSpPr txBox="1"/>
          <p:nvPr/>
        </p:nvSpPr>
        <p:spPr>
          <a:xfrm>
            <a:off x="1632741" y="2417861"/>
            <a:ext cx="587853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700" b="1" dirty="0"/>
              <a:t>지역단위 성별 및 연령대별 아토피피부염 발병률 예측모델</a:t>
            </a:r>
            <a:endParaRPr lang="en-US" altLang="ko-KR" sz="1700" b="1" dirty="0"/>
          </a:p>
        </p:txBody>
      </p:sp>
    </p:spTree>
    <p:extLst>
      <p:ext uri="{BB962C8B-B14F-4D97-AF65-F5344CB8AC3E}">
        <p14:creationId xmlns:p14="http://schemas.microsoft.com/office/powerpoint/2010/main" val="122604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F9821-AA17-21C2-17E2-5031DE069BA2}"/>
              </a:ext>
            </a:extLst>
          </p:cNvPr>
          <p:cNvSpPr txBox="1"/>
          <p:nvPr/>
        </p:nvSpPr>
        <p:spPr>
          <a:xfrm>
            <a:off x="795149" y="521541"/>
            <a:ext cx="7553702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/>
              <a:t>지역단위 성별 및 연령대별 아토피피부염 발병률 다중선형회귀 예측모델</a:t>
            </a:r>
            <a:endParaRPr lang="en-US" altLang="ko-KR" sz="1500" b="1" dirty="0"/>
          </a:p>
          <a:p>
            <a:pPr algn="ctr">
              <a:lnSpc>
                <a:spcPct val="150000"/>
              </a:lnSpc>
            </a:pPr>
            <a:r>
              <a:rPr lang="en-US" altLang="ko-KR" sz="1500" b="1" dirty="0"/>
              <a:t>In-sample data : 80%(26,112</a:t>
            </a:r>
            <a:r>
              <a:rPr lang="ko-KR" altLang="en-US" sz="1500" b="1" dirty="0"/>
              <a:t>개 데이터</a:t>
            </a:r>
            <a:r>
              <a:rPr lang="en-US" altLang="ko-KR" sz="1500" b="1" dirty="0"/>
              <a:t>), Out-of-sample data : 20%(6,528</a:t>
            </a:r>
            <a:r>
              <a:rPr lang="ko-KR" altLang="en-US" sz="1500" b="1" dirty="0"/>
              <a:t>개 데이터</a:t>
            </a:r>
            <a:r>
              <a:rPr lang="en-US" altLang="ko-KR" sz="1500" b="1" dirty="0"/>
              <a:t>)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1353733-71D4-91D2-610F-0EAD27A617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961449"/>
              </p:ext>
            </p:extLst>
          </p:nvPr>
        </p:nvGraphicFramePr>
        <p:xfrm>
          <a:off x="418595" y="1419622"/>
          <a:ext cx="3842315" cy="3555027"/>
        </p:xfrm>
        <a:graphic>
          <a:graphicData uri="http://schemas.openxmlformats.org/drawingml/2006/table">
            <a:tbl>
              <a:tblPr/>
              <a:tblGrid>
                <a:gridCol w="625013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744855">
                  <a:extLst>
                    <a:ext uri="{9D8B030D-6E8A-4147-A177-3AD203B41FA5}">
                      <a16:colId xmlns:a16="http://schemas.microsoft.com/office/drawing/2014/main" val="855645725"/>
                    </a:ext>
                  </a:extLst>
                </a:gridCol>
                <a:gridCol w="824149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824149">
                  <a:extLst>
                    <a:ext uri="{9D8B030D-6E8A-4147-A177-3AD203B41FA5}">
                      <a16:colId xmlns:a16="http://schemas.microsoft.com/office/drawing/2014/main" val="1909716422"/>
                    </a:ext>
                  </a:extLst>
                </a:gridCol>
                <a:gridCol w="824149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169287"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Estimate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Std. </a:t>
                      </a:r>
                      <a:r>
                        <a:rPr lang="en-US" altLang="ko-KR" sz="1000" b="1" kern="100" dirty="0" err="1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Eroor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 value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p-value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pt-BR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Intercept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6.905605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0.021181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326.030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M2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-0.026975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0.004510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-5.982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2.24e-09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311966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-1.951000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0.013195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-147.864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579323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-3.086217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0.013100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-235.595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4276891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-3.313974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0.013140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-252.205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6968751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-3.556954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0.013125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-271.004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8223494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-3.671891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0.013157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-279.073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8176556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-3.767563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0.013160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-286.300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357584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-3.783042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0.013123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-288.277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019027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-3.818774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0.013112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-291.236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3744714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-3.818415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0.013142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-290.547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3883110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-3.788204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0.013110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-288.948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837432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-3.722700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0.013117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-283.817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618897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A60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-3.630733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0.013123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-276.672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211717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-3.447293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0.013164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-261.873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844776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-3.292866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0.013121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-250.964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8393758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-3.227917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0.013138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-245.694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4053269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-3.228682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0.013127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-245.951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604127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x5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0.033694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0.002694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12.506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3538545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z1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0.053245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0.002688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19.810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9244021-8549-D1AF-5B11-78DAE4A2E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586161"/>
              </p:ext>
            </p:extLst>
          </p:nvPr>
        </p:nvGraphicFramePr>
        <p:xfrm>
          <a:off x="4782849" y="4084187"/>
          <a:ext cx="4109629" cy="872119"/>
        </p:xfrm>
        <a:graphic>
          <a:graphicData uri="http://schemas.openxmlformats.org/drawingml/2006/table">
            <a:tbl>
              <a:tblPr/>
              <a:tblGrid>
                <a:gridCol w="1373327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1368151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1368151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20856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In-sample test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b="1" kern="100" baseline="300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0.8654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08560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Adj 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b="1" kern="100" baseline="300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0.8653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2085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p-value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&lt; 2.2e-16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6047977"/>
                  </a:ext>
                </a:extLst>
              </a:tr>
              <a:tr h="2464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Out-of-sample test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0.8626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019027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AC749FD-81DA-CDF8-FFF0-A66C03BD97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41077"/>
              </p:ext>
            </p:extLst>
          </p:nvPr>
        </p:nvGraphicFramePr>
        <p:xfrm>
          <a:off x="4782848" y="2657935"/>
          <a:ext cx="4109630" cy="1115568"/>
        </p:xfrm>
        <a:graphic>
          <a:graphicData uri="http://schemas.openxmlformats.org/drawingml/2006/table">
            <a:tbl>
              <a:tblPr/>
              <a:tblGrid>
                <a:gridCol w="653248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85564572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  <a:gridCol w="858368">
                  <a:extLst>
                    <a:ext uri="{9D8B030D-6E8A-4147-A177-3AD203B41FA5}">
                      <a16:colId xmlns:a16="http://schemas.microsoft.com/office/drawing/2014/main" val="1557462915"/>
                    </a:ext>
                  </a:extLst>
                </a:gridCol>
                <a:gridCol w="725806">
                  <a:extLst>
                    <a:ext uri="{9D8B030D-6E8A-4147-A177-3AD203B41FA5}">
                      <a16:colId xmlns:a16="http://schemas.microsoft.com/office/drawing/2014/main" val="2433536094"/>
                    </a:ext>
                  </a:extLst>
                </a:gridCol>
              </a:tblGrid>
              <a:tr h="185928"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 err="1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Df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Sum Sq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Mean Sq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F value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p-value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3.3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3.26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24.5529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7.275e-07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22211.5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1388.22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10458.8898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&lt; 2.2e-16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604127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x5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0.52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3.9105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0.04799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3538545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z1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52.1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52.09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392.4203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&lt; 2.2e-16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981740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Residuals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26092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3463.2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44580D7-D146-28D8-3971-AD4B26C5B7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840225"/>
              </p:ext>
            </p:extLst>
          </p:nvPr>
        </p:nvGraphicFramePr>
        <p:xfrm>
          <a:off x="4782848" y="1417612"/>
          <a:ext cx="4109628" cy="929640"/>
        </p:xfrm>
        <a:graphic>
          <a:graphicData uri="http://schemas.openxmlformats.org/drawingml/2006/table">
            <a:tbl>
              <a:tblPr/>
              <a:tblGrid>
                <a:gridCol w="941280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855645725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1152124">
                  <a:extLst>
                    <a:ext uri="{9D8B030D-6E8A-4147-A177-3AD203B41FA5}">
                      <a16:colId xmlns:a16="http://schemas.microsoft.com/office/drawing/2014/main" val="2433536094"/>
                    </a:ext>
                  </a:extLst>
                </a:gridCol>
              </a:tblGrid>
              <a:tr h="185928"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GVIF</a:t>
                      </a:r>
                      <a:endParaRPr lang="ko-KR" sz="1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DF</a:t>
                      </a:r>
                      <a:endParaRPr lang="ko-KR" sz="1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GVIF^(1/2</a:t>
                      </a:r>
                      <a:r>
                        <a:rPr lang="ko-KR" altLang="en-US" sz="1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en-US" altLang="ko-KR" sz="1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DF)</a:t>
                      </a:r>
                      <a:endParaRPr lang="ko-KR" altLang="ko-KR" sz="1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1.000232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1.000116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1.000350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16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1.000011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604127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x5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1.428939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1.195383</a:t>
                      </a:r>
                      <a:endParaRPr lang="ko-KR" alt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3538545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z1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1.428929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1.195378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8BC9092-B481-1878-9A4A-E6D9753D6AFA}"/>
              </a:ext>
            </a:extLst>
          </p:cNvPr>
          <p:cNvSpPr txBox="1"/>
          <p:nvPr/>
        </p:nvSpPr>
        <p:spPr>
          <a:xfrm>
            <a:off x="7736880" y="187194"/>
            <a:ext cx="1290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02. </a:t>
            </a:r>
            <a:r>
              <a:rPr lang="ko-KR" altLang="en-US" sz="1200" dirty="0"/>
              <a:t>회귀분석</a:t>
            </a:r>
            <a:r>
              <a:rPr lang="en-US" altLang="ko-KR" sz="1200" dirty="0"/>
              <a:t>(1) </a:t>
            </a:r>
          </a:p>
        </p:txBody>
      </p:sp>
    </p:spTree>
    <p:extLst>
      <p:ext uri="{BB962C8B-B14F-4D97-AF65-F5344CB8AC3E}">
        <p14:creationId xmlns:p14="http://schemas.microsoft.com/office/powerpoint/2010/main" val="1935985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F674DD-96D7-1228-B340-F0DE419BC13B}"/>
              </a:ext>
            </a:extLst>
          </p:cNvPr>
          <p:cNvSpPr txBox="1"/>
          <p:nvPr/>
        </p:nvSpPr>
        <p:spPr>
          <a:xfrm>
            <a:off x="7398646" y="187194"/>
            <a:ext cx="1628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02. </a:t>
            </a:r>
            <a:r>
              <a:rPr lang="ko-KR" altLang="en-US" sz="1200" dirty="0"/>
              <a:t>인공신경망 모델</a:t>
            </a:r>
            <a:r>
              <a:rPr lang="en-US" altLang="ko-KR" sz="1200" dirty="0"/>
              <a:t> 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B8A755C-7B1A-311D-713B-B0B81ACC6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971707"/>
              </p:ext>
            </p:extLst>
          </p:nvPr>
        </p:nvGraphicFramePr>
        <p:xfrm>
          <a:off x="2474890" y="1924042"/>
          <a:ext cx="4176464" cy="1799836"/>
        </p:xfrm>
        <a:graphic>
          <a:graphicData uri="http://schemas.openxmlformats.org/drawingml/2006/table">
            <a:tbl>
              <a:tblPr/>
              <a:tblGrid>
                <a:gridCol w="2059374">
                  <a:extLst>
                    <a:ext uri="{9D8B030D-6E8A-4147-A177-3AD203B41FA5}">
                      <a16:colId xmlns:a16="http://schemas.microsoft.com/office/drawing/2014/main" val="855645725"/>
                    </a:ext>
                  </a:extLst>
                </a:gridCol>
                <a:gridCol w="2117090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</a:tblGrid>
              <a:tr h="318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Hidden node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Threshold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14810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 * 2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 * 5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 * 10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 * 20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0.05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637AE82-E846-AB1E-F52B-4D47C1D2249E}"/>
              </a:ext>
            </a:extLst>
          </p:cNvPr>
          <p:cNvSpPr txBox="1"/>
          <p:nvPr/>
        </p:nvSpPr>
        <p:spPr>
          <a:xfrm>
            <a:off x="251520" y="699542"/>
            <a:ext cx="8640960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/>
              <a:t>지역단위 성별 및 연령대별 아토피피부염 발병률 예측모델 개발을 위한 실험 파라미터 설정</a:t>
            </a:r>
            <a:endParaRPr lang="en-US" altLang="ko-KR" sz="1500" b="1" dirty="0"/>
          </a:p>
          <a:p>
            <a:pPr algn="ctr">
              <a:lnSpc>
                <a:spcPct val="150000"/>
              </a:lnSpc>
            </a:pPr>
            <a:r>
              <a:rPr lang="en-US" altLang="ko-KR" sz="1500" b="1" dirty="0"/>
              <a:t>12</a:t>
            </a:r>
            <a:r>
              <a:rPr lang="ko-KR" altLang="en-US" sz="1500" b="1" dirty="0"/>
              <a:t>가지 경우의 수</a:t>
            </a:r>
            <a:endParaRPr lang="en-US" altLang="ko-KR" sz="1500" b="1" dirty="0"/>
          </a:p>
        </p:txBody>
      </p:sp>
    </p:spTree>
    <p:extLst>
      <p:ext uri="{BB962C8B-B14F-4D97-AF65-F5344CB8AC3E}">
        <p14:creationId xmlns:p14="http://schemas.microsoft.com/office/powerpoint/2010/main" val="2349925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F9821-AA17-21C2-17E2-5031DE069BA2}"/>
              </a:ext>
            </a:extLst>
          </p:cNvPr>
          <p:cNvSpPr txBox="1"/>
          <p:nvPr/>
        </p:nvSpPr>
        <p:spPr>
          <a:xfrm>
            <a:off x="948289" y="592401"/>
            <a:ext cx="72296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/>
              <a:t>Train data : 60%(19584</a:t>
            </a:r>
            <a:r>
              <a:rPr lang="ko-KR" altLang="en-US" sz="1500" b="1" dirty="0"/>
              <a:t>개</a:t>
            </a:r>
            <a:r>
              <a:rPr lang="en-US" altLang="ko-KR" sz="1500" b="1" dirty="0"/>
              <a:t>), Valid data : 20%(6528</a:t>
            </a:r>
            <a:r>
              <a:rPr lang="ko-KR" altLang="en-US" sz="1500" b="1" dirty="0"/>
              <a:t>개</a:t>
            </a:r>
            <a:r>
              <a:rPr lang="en-US" altLang="ko-KR" sz="1500" b="1" dirty="0"/>
              <a:t>), Test data : 20%(6528</a:t>
            </a:r>
            <a:r>
              <a:rPr lang="ko-KR" altLang="en-US" sz="1500" b="1" dirty="0"/>
              <a:t>개</a:t>
            </a:r>
            <a:r>
              <a:rPr lang="en-US" altLang="ko-KR" sz="1500" b="1" dirty="0"/>
              <a:t>)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1353733-71D4-91D2-610F-0EAD27A617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996061"/>
              </p:ext>
            </p:extLst>
          </p:nvPr>
        </p:nvGraphicFramePr>
        <p:xfrm>
          <a:off x="1011214" y="1275606"/>
          <a:ext cx="7104172" cy="3404062"/>
        </p:xfrm>
        <a:graphic>
          <a:graphicData uri="http://schemas.openxmlformats.org/drawingml/2006/table">
            <a:tbl>
              <a:tblPr/>
              <a:tblGrid>
                <a:gridCol w="1656184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979085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1285389">
                  <a:extLst>
                    <a:ext uri="{9D8B030D-6E8A-4147-A177-3AD203B41FA5}">
                      <a16:colId xmlns:a16="http://schemas.microsoft.com/office/drawing/2014/main" val="1909716422"/>
                    </a:ext>
                  </a:extLst>
                </a:gridCol>
                <a:gridCol w="1080288">
                  <a:extLst>
                    <a:ext uri="{9D8B030D-6E8A-4147-A177-3AD203B41FA5}">
                      <a16:colId xmlns:a16="http://schemas.microsoft.com/office/drawing/2014/main" val="1809118789"/>
                    </a:ext>
                  </a:extLst>
                </a:gridCol>
                <a:gridCol w="988200">
                  <a:extLst>
                    <a:ext uri="{9D8B030D-6E8A-4147-A177-3AD203B41FA5}">
                      <a16:colId xmlns:a16="http://schemas.microsoft.com/office/drawing/2014/main" val="2826247814"/>
                    </a:ext>
                  </a:extLst>
                </a:gridCol>
                <a:gridCol w="1115026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25695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Input Variable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Parameters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baseline="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Train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baseline="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Valid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188856"/>
                  </a:ext>
                </a:extLst>
              </a:tr>
              <a:tr h="256955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Input Variable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Hidden node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threshold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40846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연령대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, PM10,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기온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 </a:t>
                      </a:r>
                      <a:r>
                        <a:rPr lang="ko-KR" altLang="en-US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* </a:t>
                      </a:r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0.8791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0.8791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0.8715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240846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0.8753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0.8778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0.8700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311966"/>
                  </a:ext>
                </a:extLst>
              </a:tr>
              <a:tr h="240846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0.8722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0.8689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0.8673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579323"/>
                  </a:ext>
                </a:extLst>
              </a:tr>
              <a:tr h="240846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 </a:t>
                      </a:r>
                      <a:r>
                        <a:rPr lang="ko-KR" altLang="en-US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* </a:t>
                      </a:r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0.8785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0.8813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0.8803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968751"/>
                  </a:ext>
                </a:extLst>
              </a:tr>
              <a:tr h="240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0.8726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0.8722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0.8661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9915782"/>
                  </a:ext>
                </a:extLst>
              </a:tr>
              <a:tr h="240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0.8333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0.8308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0.8301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3135598"/>
                  </a:ext>
                </a:extLst>
              </a:tr>
              <a:tr h="240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 </a:t>
                      </a:r>
                      <a:r>
                        <a:rPr lang="ko-KR" altLang="en-US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* </a:t>
                      </a:r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0.8773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0.8690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0.8701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2733372"/>
                  </a:ext>
                </a:extLst>
              </a:tr>
              <a:tr h="240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0.8565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0.8505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0.8541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416998"/>
                  </a:ext>
                </a:extLst>
              </a:tr>
              <a:tr h="240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0.8368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0.8443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0.8380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757293"/>
                  </a:ext>
                </a:extLst>
              </a:tr>
              <a:tr h="240846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 </a:t>
                      </a:r>
                      <a:r>
                        <a:rPr lang="ko-KR" altLang="en-US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* </a:t>
                      </a:r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altLang="en-US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0.8785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0.8713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0.8729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8393758"/>
                  </a:ext>
                </a:extLst>
              </a:tr>
              <a:tr h="240846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0.8397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0.8324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0.8278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604127"/>
                  </a:ext>
                </a:extLst>
              </a:tr>
              <a:tr h="240846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0.8099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0.8072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0.8133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17FC68F-AA5B-F717-0863-E3F68A3B9FE6}"/>
              </a:ext>
            </a:extLst>
          </p:cNvPr>
          <p:cNvSpPr txBox="1"/>
          <p:nvPr/>
        </p:nvSpPr>
        <p:spPr>
          <a:xfrm>
            <a:off x="7398646" y="187194"/>
            <a:ext cx="1628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02. </a:t>
            </a:r>
            <a:r>
              <a:rPr lang="ko-KR" altLang="en-US" sz="1200" dirty="0"/>
              <a:t>인공신경망 모델</a:t>
            </a:r>
            <a:r>
              <a:rPr lang="en-US" altLang="ko-KR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6629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F9821-AA17-21C2-17E2-5031DE069BA2}"/>
              </a:ext>
            </a:extLst>
          </p:cNvPr>
          <p:cNvSpPr txBox="1"/>
          <p:nvPr/>
        </p:nvSpPr>
        <p:spPr>
          <a:xfrm>
            <a:off x="1641243" y="621307"/>
            <a:ext cx="58615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지역단위 성별 및 연령대별 아토피피부염 발병률 예측모델 비교</a:t>
            </a:r>
            <a:endParaRPr lang="en-US" altLang="ko-KR" sz="1500" b="1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673DF2C-5862-F36F-3D1D-61E05DA6E5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358084"/>
              </p:ext>
            </p:extLst>
          </p:nvPr>
        </p:nvGraphicFramePr>
        <p:xfrm>
          <a:off x="4080907" y="2211709"/>
          <a:ext cx="4837286" cy="1584175"/>
        </p:xfrm>
        <a:graphic>
          <a:graphicData uri="http://schemas.openxmlformats.org/drawingml/2006/table">
            <a:tbl>
              <a:tblPr/>
              <a:tblGrid>
                <a:gridCol w="1114197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880957">
                  <a:extLst>
                    <a:ext uri="{9D8B030D-6E8A-4147-A177-3AD203B41FA5}">
                      <a16:colId xmlns:a16="http://schemas.microsoft.com/office/drawing/2014/main" val="1909716422"/>
                    </a:ext>
                  </a:extLst>
                </a:gridCol>
                <a:gridCol w="764338">
                  <a:extLst>
                    <a:ext uri="{9D8B030D-6E8A-4147-A177-3AD203B41FA5}">
                      <a16:colId xmlns:a16="http://schemas.microsoft.com/office/drawing/2014/main" val="1809118789"/>
                    </a:ext>
                  </a:extLst>
                </a:gridCol>
                <a:gridCol w="850751">
                  <a:extLst>
                    <a:ext uri="{9D8B030D-6E8A-4147-A177-3AD203B41FA5}">
                      <a16:colId xmlns:a16="http://schemas.microsoft.com/office/drawing/2014/main" val="2826247814"/>
                    </a:ext>
                  </a:extLst>
                </a:gridCol>
                <a:gridCol w="1227043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236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Parameters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baseline="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Train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baseline="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Valid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188856"/>
                  </a:ext>
                </a:extLst>
              </a:tr>
              <a:tr h="236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Hidden node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threshold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* 5</a:t>
                      </a:r>
                    </a:p>
                  </a:txBody>
                  <a:tcPr marL="9525" marR="9525" marT="9525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0.8785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0.8813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0.8803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 * 20</a:t>
                      </a:r>
                    </a:p>
                  </a:txBody>
                  <a:tcPr marL="9525" marR="9525" marT="9525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0.8785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0.8713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0.8729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311966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* 2</a:t>
                      </a:r>
                    </a:p>
                  </a:txBody>
                  <a:tcPr marL="9525" marR="9525" marT="9525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0.8791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0.8791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0.8715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579323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 * 10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0.8773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0.869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0.8701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979686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* 2</a:t>
                      </a:r>
                    </a:p>
                  </a:txBody>
                  <a:tcPr marL="9525" marR="9525" marT="9525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0.05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0.8753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0.8778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0.8700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A7A9837-38FA-8F9C-48E4-76E95D652037}"/>
              </a:ext>
            </a:extLst>
          </p:cNvPr>
          <p:cNvSpPr txBox="1"/>
          <p:nvPr/>
        </p:nvSpPr>
        <p:spPr>
          <a:xfrm>
            <a:off x="854708" y="1658708"/>
            <a:ext cx="22322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/>
              <a:t>다중선형회귀 모델 결과</a:t>
            </a:r>
            <a:endParaRPr lang="en-US" altLang="ko-KR" sz="15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FDAF8A-9B90-64A2-2D1C-49629E025EDC}"/>
              </a:ext>
            </a:extLst>
          </p:cNvPr>
          <p:cNvSpPr txBox="1"/>
          <p:nvPr/>
        </p:nvSpPr>
        <p:spPr>
          <a:xfrm>
            <a:off x="5057198" y="1658708"/>
            <a:ext cx="28847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인공신경망 모델 결과 </a:t>
            </a:r>
            <a:r>
              <a:rPr lang="ko-KR" altLang="en-US" sz="1500" b="1"/>
              <a:t>상위 </a:t>
            </a:r>
            <a:r>
              <a:rPr lang="en-US" altLang="ko-KR" sz="1500" b="1" dirty="0"/>
              <a:t>5</a:t>
            </a:r>
            <a:r>
              <a:rPr lang="ko-KR" altLang="en-US" sz="1500" b="1" dirty="0"/>
              <a:t>개</a:t>
            </a:r>
            <a:endParaRPr lang="en-US" altLang="ko-KR" sz="15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6223BB-F174-8F40-1A50-2838F7641CA0}"/>
              </a:ext>
            </a:extLst>
          </p:cNvPr>
          <p:cNvSpPr txBox="1"/>
          <p:nvPr/>
        </p:nvSpPr>
        <p:spPr>
          <a:xfrm>
            <a:off x="7166211" y="187194"/>
            <a:ext cx="1861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03. </a:t>
            </a:r>
            <a:r>
              <a:rPr lang="ko-KR" altLang="en-US" sz="1200" dirty="0"/>
              <a:t>인공신경망 모델 </a:t>
            </a:r>
            <a:r>
              <a:rPr lang="en-US" altLang="ko-KR" sz="1200" dirty="0"/>
              <a:t>(1) 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C63C778-F2BE-E9D1-F7E1-C050C1B4A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909671"/>
              </p:ext>
            </p:extLst>
          </p:nvPr>
        </p:nvGraphicFramePr>
        <p:xfrm>
          <a:off x="298716" y="2516360"/>
          <a:ext cx="3434980" cy="974875"/>
        </p:xfrm>
        <a:graphic>
          <a:graphicData uri="http://schemas.openxmlformats.org/drawingml/2006/table">
            <a:tbl>
              <a:tblPr/>
              <a:tblGrid>
                <a:gridCol w="1418757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1008111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22869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In-sample test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b="1" kern="100" baseline="300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0.8654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28694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Adj 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b="1" kern="100" baseline="300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0.8653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2286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p-value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&lt; 2.2e-16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6047977"/>
                  </a:ext>
                </a:extLst>
              </a:tr>
              <a:tr h="2887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Out-of-sample test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0.8626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019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7429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7FC68F-AA5B-F717-0863-E3F68A3B9FE6}"/>
              </a:ext>
            </a:extLst>
          </p:cNvPr>
          <p:cNvSpPr txBox="1"/>
          <p:nvPr/>
        </p:nvSpPr>
        <p:spPr>
          <a:xfrm>
            <a:off x="7398646" y="187194"/>
            <a:ext cx="1628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02. </a:t>
            </a:r>
            <a:r>
              <a:rPr lang="ko-KR" altLang="en-US" sz="1200" dirty="0"/>
              <a:t>인공신경망 모델</a:t>
            </a:r>
            <a:r>
              <a:rPr lang="en-US" altLang="ko-KR" sz="1200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D81277-A9CB-6CB4-B33E-CC78F51E5959}"/>
              </a:ext>
            </a:extLst>
          </p:cNvPr>
          <p:cNvSpPr txBox="1"/>
          <p:nvPr/>
        </p:nvSpPr>
        <p:spPr>
          <a:xfrm>
            <a:off x="258658" y="828748"/>
            <a:ext cx="41621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지역단위 성별 및 연령대별 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아토피피부염 발병률 </a:t>
            </a:r>
            <a:r>
              <a:rPr lang="en-US" altLang="ko-KR" sz="1500" b="1" dirty="0"/>
              <a:t>ANN </a:t>
            </a:r>
            <a:r>
              <a:rPr lang="ko-KR" altLang="en-US" sz="1500" b="1" dirty="0"/>
              <a:t>예측모델</a:t>
            </a:r>
            <a:endParaRPr lang="en-US" altLang="ko-KR" sz="15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51C2C5-E12E-4387-5B73-F2214D8E9F94}"/>
              </a:ext>
            </a:extLst>
          </p:cNvPr>
          <p:cNvSpPr txBox="1"/>
          <p:nvPr/>
        </p:nvSpPr>
        <p:spPr>
          <a:xfrm>
            <a:off x="4695217" y="827932"/>
            <a:ext cx="41621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지역단위 성별 및 연령대별 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아토피피부염 발병률 </a:t>
            </a:r>
            <a:r>
              <a:rPr lang="en-US" altLang="ko-KR" sz="1500" b="1" dirty="0"/>
              <a:t>MLR </a:t>
            </a:r>
            <a:r>
              <a:rPr lang="ko-KR" altLang="en-US" sz="1500" b="1" dirty="0"/>
              <a:t>예측모델</a:t>
            </a:r>
            <a:endParaRPr lang="en-US" altLang="ko-KR" sz="15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88C9BC-A05A-0B51-141A-B9CA5DA051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5" y="1419622"/>
            <a:ext cx="4410657" cy="288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0CF6F25-E4A7-A8C2-F1D1-71D205FFD8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961" y="1419622"/>
            <a:ext cx="441065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665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2D9389-C858-60D9-8355-168BD2E61B2B}"/>
              </a:ext>
            </a:extLst>
          </p:cNvPr>
          <p:cNvSpPr txBox="1"/>
          <p:nvPr/>
        </p:nvSpPr>
        <p:spPr>
          <a:xfrm>
            <a:off x="8222589" y="187194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01. </a:t>
            </a:r>
            <a:r>
              <a:rPr lang="ko-KR" altLang="en-US" sz="1200" dirty="0"/>
              <a:t>리뷰</a:t>
            </a:r>
            <a:r>
              <a:rPr lang="en-US" altLang="ko-KR" sz="1200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F9821-AA17-21C2-17E2-5031DE069BA2}"/>
              </a:ext>
            </a:extLst>
          </p:cNvPr>
          <p:cNvSpPr txBox="1"/>
          <p:nvPr/>
        </p:nvSpPr>
        <p:spPr>
          <a:xfrm>
            <a:off x="1821894" y="2417861"/>
            <a:ext cx="550022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700" b="1" dirty="0"/>
              <a:t>지역 및 성별</a:t>
            </a:r>
            <a:r>
              <a:rPr lang="en-US" altLang="ko-KR" sz="1700" b="1" dirty="0"/>
              <a:t>,</a:t>
            </a:r>
            <a:r>
              <a:rPr lang="ko-KR" altLang="en-US" sz="1700" b="1" dirty="0"/>
              <a:t> 연령대별 아토피피부염 발병률 예측모델</a:t>
            </a:r>
            <a:endParaRPr lang="en-US" altLang="ko-KR" sz="1700" b="1" dirty="0"/>
          </a:p>
        </p:txBody>
      </p:sp>
    </p:spTree>
    <p:extLst>
      <p:ext uri="{BB962C8B-B14F-4D97-AF65-F5344CB8AC3E}">
        <p14:creationId xmlns:p14="http://schemas.microsoft.com/office/powerpoint/2010/main" val="2289046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F9821-AA17-21C2-17E2-5031DE069BA2}"/>
              </a:ext>
            </a:extLst>
          </p:cNvPr>
          <p:cNvSpPr txBox="1"/>
          <p:nvPr/>
        </p:nvSpPr>
        <p:spPr>
          <a:xfrm>
            <a:off x="795149" y="521541"/>
            <a:ext cx="7553702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/>
              <a:t>지역 및 성별</a:t>
            </a:r>
            <a:r>
              <a:rPr lang="en-US" altLang="ko-KR" sz="1500" b="1" dirty="0"/>
              <a:t>,</a:t>
            </a:r>
            <a:r>
              <a:rPr lang="ko-KR" altLang="en-US" sz="1500" b="1" dirty="0"/>
              <a:t> 연령대별 아토피피부염 발병률 다중선형회귀 예측모델</a:t>
            </a:r>
            <a:endParaRPr lang="en-US" altLang="ko-KR" sz="1500" b="1" dirty="0"/>
          </a:p>
          <a:p>
            <a:pPr algn="ctr">
              <a:lnSpc>
                <a:spcPct val="150000"/>
              </a:lnSpc>
            </a:pPr>
            <a:r>
              <a:rPr lang="en-US" altLang="ko-KR" sz="1500" b="1" dirty="0"/>
              <a:t>In-sample data : 80%(26,112</a:t>
            </a:r>
            <a:r>
              <a:rPr lang="ko-KR" altLang="en-US" sz="1500" b="1" dirty="0"/>
              <a:t>개 데이터</a:t>
            </a:r>
            <a:r>
              <a:rPr lang="en-US" altLang="ko-KR" sz="1500" b="1" dirty="0"/>
              <a:t>), Out-of-sample data : 20%(6,528</a:t>
            </a:r>
            <a:r>
              <a:rPr lang="ko-KR" altLang="en-US" sz="1500" b="1" dirty="0"/>
              <a:t>개 데이터</a:t>
            </a:r>
            <a:r>
              <a:rPr lang="en-US" altLang="ko-KR" sz="1500" b="1" dirty="0"/>
              <a:t>)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9244021-8549-D1AF-5B11-78DAE4A2E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828633"/>
              </p:ext>
            </p:extLst>
          </p:nvPr>
        </p:nvGraphicFramePr>
        <p:xfrm>
          <a:off x="4782849" y="4084187"/>
          <a:ext cx="4109629" cy="872119"/>
        </p:xfrm>
        <a:graphic>
          <a:graphicData uri="http://schemas.openxmlformats.org/drawingml/2006/table">
            <a:tbl>
              <a:tblPr/>
              <a:tblGrid>
                <a:gridCol w="1373327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1368151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1368151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20856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In-sample test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b="1" kern="100" baseline="300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0.8928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08560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Adj 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b="1" kern="100" baseline="300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0.8927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2085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p-value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&lt; 2.2e-16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6047977"/>
                  </a:ext>
                </a:extLst>
              </a:tr>
              <a:tr h="2464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Out-of-sample test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0.8947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019027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AC749FD-81DA-CDF8-FFF0-A66C03BD97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9072107"/>
              </p:ext>
            </p:extLst>
          </p:nvPr>
        </p:nvGraphicFramePr>
        <p:xfrm>
          <a:off x="4782848" y="2657935"/>
          <a:ext cx="4109630" cy="1301496"/>
        </p:xfrm>
        <a:graphic>
          <a:graphicData uri="http://schemas.openxmlformats.org/drawingml/2006/table">
            <a:tbl>
              <a:tblPr/>
              <a:tblGrid>
                <a:gridCol w="653248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85564572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  <a:gridCol w="858368">
                  <a:extLst>
                    <a:ext uri="{9D8B030D-6E8A-4147-A177-3AD203B41FA5}">
                      <a16:colId xmlns:a16="http://schemas.microsoft.com/office/drawing/2014/main" val="1557462915"/>
                    </a:ext>
                  </a:extLst>
                </a:gridCol>
                <a:gridCol w="725806">
                  <a:extLst>
                    <a:ext uri="{9D8B030D-6E8A-4147-A177-3AD203B41FA5}">
                      <a16:colId xmlns:a16="http://schemas.microsoft.com/office/drawing/2014/main" val="2433536094"/>
                    </a:ext>
                  </a:extLst>
                </a:gridCol>
              </a:tblGrid>
              <a:tr h="185928"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 err="1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Df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Sum Sq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Mean Sq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F value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p-value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Area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729.8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48.65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457.732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&lt; 2.2e-16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9.6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9.56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89.920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2.2e-16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2660532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22281.4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1392.59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13102.279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2.2e-16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604127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x5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5.8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5.77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54.287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1.784e-13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3538545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z1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56.3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56.26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529.362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2.2e-16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981740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Residuals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26077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2771.6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44580D7-D146-28D8-3971-AD4B26C5B7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434762"/>
              </p:ext>
            </p:extLst>
          </p:nvPr>
        </p:nvGraphicFramePr>
        <p:xfrm>
          <a:off x="4782848" y="1417612"/>
          <a:ext cx="4109628" cy="1115568"/>
        </p:xfrm>
        <a:graphic>
          <a:graphicData uri="http://schemas.openxmlformats.org/drawingml/2006/table">
            <a:tbl>
              <a:tblPr/>
              <a:tblGrid>
                <a:gridCol w="941280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855645725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1152124">
                  <a:extLst>
                    <a:ext uri="{9D8B030D-6E8A-4147-A177-3AD203B41FA5}">
                      <a16:colId xmlns:a16="http://schemas.microsoft.com/office/drawing/2014/main" val="2433536094"/>
                    </a:ext>
                  </a:extLst>
                </a:gridCol>
              </a:tblGrid>
              <a:tr h="185928"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GVIF</a:t>
                      </a:r>
                      <a:endParaRPr lang="ko-KR" sz="1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DF</a:t>
                      </a:r>
                      <a:endParaRPr lang="ko-KR" sz="1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GVIF^(1/2</a:t>
                      </a:r>
                      <a:r>
                        <a:rPr lang="ko-KR" altLang="en-US" sz="1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en-US" altLang="ko-KR" sz="1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DF)</a:t>
                      </a:r>
                      <a:endParaRPr lang="ko-KR" altLang="ko-KR" sz="1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Area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1.135699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15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1.004251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1.000341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1.000171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8803074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1.002174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16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1.000068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604127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x5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1.570807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1.253319</a:t>
                      </a:r>
                      <a:endParaRPr lang="ko-KR" alt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3538545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z1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1.467084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1.211232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8BC9092-B481-1878-9A4A-E6D9753D6AFA}"/>
              </a:ext>
            </a:extLst>
          </p:cNvPr>
          <p:cNvSpPr txBox="1"/>
          <p:nvPr/>
        </p:nvSpPr>
        <p:spPr>
          <a:xfrm>
            <a:off x="7736880" y="187194"/>
            <a:ext cx="1290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02. </a:t>
            </a:r>
            <a:r>
              <a:rPr lang="ko-KR" altLang="en-US" sz="1200" dirty="0"/>
              <a:t>회귀분석</a:t>
            </a:r>
            <a:r>
              <a:rPr lang="en-US" altLang="ko-KR" sz="1200" dirty="0"/>
              <a:t>(1)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7A0CE3-9403-0A08-56AA-4F6F8A56738D}"/>
              </a:ext>
            </a:extLst>
          </p:cNvPr>
          <p:cNvSpPr txBox="1"/>
          <p:nvPr/>
        </p:nvSpPr>
        <p:spPr>
          <a:xfrm>
            <a:off x="98625" y="1663915"/>
            <a:ext cx="4617391" cy="310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/>
              <a:t>y = 7.161350 - 0.328025 Area26 - 0.154355 Area27 + 0.191630 Area28 - 0.199622 Area29 + 0.111103 Area30 - 0.371532 Area31 - 0.035051 Area41 - 0.185337 Area42 - 0.067109 Area43 - 0.056916 Area44 - 0.118943 Area45 - 0.288776 Area46 - 0.295319 Area47 - 0.441242 Area48 - 0.242350 Area49 - 0.033041 M2 - 1.994442 A5 - 3.129405 A10 - 3.352959 A15 - 3.597350 A20 -3.713269 A25 – 3.805057 A30 – 3.826292 A35 - 3.864578 A40 - 3.854766 A45 - 3.828490 A50 - 3.763782 A55 - 3.671880 A60 - 3.486336 A65 - 3.330210 A70 - 3.3270328 A75 - 3.267206 A80 + 0.016394 x5 + 0.056177 z1</a:t>
            </a:r>
          </a:p>
        </p:txBody>
      </p:sp>
    </p:spTree>
    <p:extLst>
      <p:ext uri="{BB962C8B-B14F-4D97-AF65-F5344CB8AC3E}">
        <p14:creationId xmlns:p14="http://schemas.microsoft.com/office/powerpoint/2010/main" val="8634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F674DD-96D7-1228-B340-F0DE419BC13B}"/>
              </a:ext>
            </a:extLst>
          </p:cNvPr>
          <p:cNvSpPr txBox="1"/>
          <p:nvPr/>
        </p:nvSpPr>
        <p:spPr>
          <a:xfrm>
            <a:off x="7398646" y="187194"/>
            <a:ext cx="1628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02. </a:t>
            </a:r>
            <a:r>
              <a:rPr lang="ko-KR" altLang="en-US" sz="1200" dirty="0"/>
              <a:t>인공신경망 모델</a:t>
            </a:r>
            <a:r>
              <a:rPr lang="en-US" altLang="ko-KR" sz="1200" dirty="0"/>
              <a:t> 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B8A755C-7B1A-311D-713B-B0B81ACC6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857533"/>
              </p:ext>
            </p:extLst>
          </p:nvPr>
        </p:nvGraphicFramePr>
        <p:xfrm>
          <a:off x="2474890" y="1924042"/>
          <a:ext cx="4176464" cy="1799836"/>
        </p:xfrm>
        <a:graphic>
          <a:graphicData uri="http://schemas.openxmlformats.org/drawingml/2006/table">
            <a:tbl>
              <a:tblPr/>
              <a:tblGrid>
                <a:gridCol w="2059374">
                  <a:extLst>
                    <a:ext uri="{9D8B030D-6E8A-4147-A177-3AD203B41FA5}">
                      <a16:colId xmlns:a16="http://schemas.microsoft.com/office/drawing/2014/main" val="855645725"/>
                    </a:ext>
                  </a:extLst>
                </a:gridCol>
                <a:gridCol w="2117090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</a:tblGrid>
              <a:tr h="318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Hidden node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Threshold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14810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 * 2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 * 4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9 * 9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18 * 18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36 * 36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0.05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637AE82-E846-AB1E-F52B-4D47C1D2249E}"/>
              </a:ext>
            </a:extLst>
          </p:cNvPr>
          <p:cNvSpPr txBox="1"/>
          <p:nvPr/>
        </p:nvSpPr>
        <p:spPr>
          <a:xfrm>
            <a:off x="251520" y="699542"/>
            <a:ext cx="8640960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/>
              <a:t>지역 및 성별</a:t>
            </a:r>
            <a:r>
              <a:rPr lang="en-US" altLang="ko-KR" sz="1500" b="1" dirty="0"/>
              <a:t>,</a:t>
            </a:r>
            <a:r>
              <a:rPr lang="ko-KR" altLang="en-US" sz="1500" b="1" dirty="0"/>
              <a:t> 연령대별 아토피피부염 발병률 예측모델 개발을 위한 실험 파라미터 설정</a:t>
            </a:r>
            <a:endParaRPr lang="en-US" altLang="ko-KR" sz="1500" b="1" dirty="0"/>
          </a:p>
          <a:p>
            <a:pPr algn="ctr">
              <a:lnSpc>
                <a:spcPct val="150000"/>
              </a:lnSpc>
            </a:pPr>
            <a:r>
              <a:rPr lang="en-US" altLang="ko-KR" sz="1500" b="1" dirty="0"/>
              <a:t>20</a:t>
            </a:r>
            <a:r>
              <a:rPr lang="ko-KR" altLang="en-US" sz="1500" b="1" dirty="0"/>
              <a:t>가지 경우의 수</a:t>
            </a:r>
            <a:endParaRPr lang="en-US" altLang="ko-KR" sz="1500" b="1" dirty="0"/>
          </a:p>
        </p:txBody>
      </p:sp>
    </p:spTree>
    <p:extLst>
      <p:ext uri="{BB962C8B-B14F-4D97-AF65-F5344CB8AC3E}">
        <p14:creationId xmlns:p14="http://schemas.microsoft.com/office/powerpoint/2010/main" val="2778644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F9821-AA17-21C2-17E2-5031DE069BA2}"/>
              </a:ext>
            </a:extLst>
          </p:cNvPr>
          <p:cNvSpPr txBox="1"/>
          <p:nvPr/>
        </p:nvSpPr>
        <p:spPr>
          <a:xfrm>
            <a:off x="948289" y="592401"/>
            <a:ext cx="72296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/>
              <a:t>Train data : 60%(19584</a:t>
            </a:r>
            <a:r>
              <a:rPr lang="ko-KR" altLang="en-US" sz="1500" b="1" dirty="0"/>
              <a:t>개</a:t>
            </a:r>
            <a:r>
              <a:rPr lang="en-US" altLang="ko-KR" sz="1500" b="1" dirty="0"/>
              <a:t>), Valid data : 20%(6528</a:t>
            </a:r>
            <a:r>
              <a:rPr lang="ko-KR" altLang="en-US" sz="1500" b="1" dirty="0"/>
              <a:t>개</a:t>
            </a:r>
            <a:r>
              <a:rPr lang="en-US" altLang="ko-KR" sz="1500" b="1" dirty="0"/>
              <a:t>), Test data : 20%(6528</a:t>
            </a:r>
            <a:r>
              <a:rPr lang="ko-KR" altLang="en-US" sz="1500" b="1" dirty="0"/>
              <a:t>개</a:t>
            </a:r>
            <a:r>
              <a:rPr lang="en-US" altLang="ko-KR" sz="1500" b="1" dirty="0"/>
              <a:t>)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1353733-71D4-91D2-610F-0EAD27A617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246392"/>
              </p:ext>
            </p:extLst>
          </p:nvPr>
        </p:nvGraphicFramePr>
        <p:xfrm>
          <a:off x="1011214" y="1117909"/>
          <a:ext cx="7104172" cy="3861265"/>
        </p:xfrm>
        <a:graphic>
          <a:graphicData uri="http://schemas.openxmlformats.org/drawingml/2006/table">
            <a:tbl>
              <a:tblPr/>
              <a:tblGrid>
                <a:gridCol w="1656184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979085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1285389">
                  <a:extLst>
                    <a:ext uri="{9D8B030D-6E8A-4147-A177-3AD203B41FA5}">
                      <a16:colId xmlns:a16="http://schemas.microsoft.com/office/drawing/2014/main" val="1909716422"/>
                    </a:ext>
                  </a:extLst>
                </a:gridCol>
                <a:gridCol w="1080288">
                  <a:extLst>
                    <a:ext uri="{9D8B030D-6E8A-4147-A177-3AD203B41FA5}">
                      <a16:colId xmlns:a16="http://schemas.microsoft.com/office/drawing/2014/main" val="1809118789"/>
                    </a:ext>
                  </a:extLst>
                </a:gridCol>
                <a:gridCol w="988200">
                  <a:extLst>
                    <a:ext uri="{9D8B030D-6E8A-4147-A177-3AD203B41FA5}">
                      <a16:colId xmlns:a16="http://schemas.microsoft.com/office/drawing/2014/main" val="2826247814"/>
                    </a:ext>
                  </a:extLst>
                </a:gridCol>
                <a:gridCol w="1115026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25695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Input Variable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Parameters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baseline="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Train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baseline="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Valid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188856"/>
                  </a:ext>
                </a:extLst>
              </a:tr>
              <a:tr h="256955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Input Variable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Hidden node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threshold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23157">
                <a:tc rowSpan="1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연령대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, PM10,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기온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 * 2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0.9480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0.9468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0.9447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223157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0.9439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0.9398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0.9422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311966"/>
                  </a:ext>
                </a:extLst>
              </a:tr>
              <a:tr h="223157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0.9363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0.9336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0.9341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579323"/>
                  </a:ext>
                </a:extLst>
              </a:tr>
              <a:tr h="223157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 * 4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0.9583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0.9567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0.9575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968751"/>
                  </a:ext>
                </a:extLst>
              </a:tr>
              <a:tr h="223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0.9476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0.9485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0.9477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9915782"/>
                  </a:ext>
                </a:extLst>
              </a:tr>
              <a:tr h="223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0.9434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0.9381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0.9435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3135598"/>
                  </a:ext>
                </a:extLst>
              </a:tr>
              <a:tr h="223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9 * 9</a:t>
                      </a: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0.9549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0.9554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0.9527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2733372"/>
                  </a:ext>
                </a:extLst>
              </a:tr>
              <a:tr h="223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0.9413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0.9396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0.9382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416998"/>
                  </a:ext>
                </a:extLst>
              </a:tr>
              <a:tr h="223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0.9076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0.8991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0.9039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757293"/>
                  </a:ext>
                </a:extLst>
              </a:tr>
              <a:tr h="223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18 * 18</a:t>
                      </a: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0.9544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0.9552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0.9534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0520141"/>
                  </a:ext>
                </a:extLst>
              </a:tr>
              <a:tr h="223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0.9322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0.9245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0.9212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9379677"/>
                  </a:ext>
                </a:extLst>
              </a:tr>
              <a:tr h="223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0.8970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0.8862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0.8834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2992472"/>
                  </a:ext>
                </a:extLst>
              </a:tr>
              <a:tr h="223157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36 * 36</a:t>
                      </a:r>
                      <a:endParaRPr lang="ko-KR" altLang="en-US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0.9489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0.9465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0.9441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8393758"/>
                  </a:ext>
                </a:extLst>
              </a:tr>
              <a:tr h="223157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0.8894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0.8763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0.8785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604127"/>
                  </a:ext>
                </a:extLst>
              </a:tr>
              <a:tr h="223157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0.8201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0.7904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0.7834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17FC68F-AA5B-F717-0863-E3F68A3B9FE6}"/>
              </a:ext>
            </a:extLst>
          </p:cNvPr>
          <p:cNvSpPr txBox="1"/>
          <p:nvPr/>
        </p:nvSpPr>
        <p:spPr>
          <a:xfrm>
            <a:off x="7398646" y="187194"/>
            <a:ext cx="1628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02. </a:t>
            </a:r>
            <a:r>
              <a:rPr lang="ko-KR" altLang="en-US" sz="1200" dirty="0"/>
              <a:t>인공신경망 모델</a:t>
            </a:r>
            <a:r>
              <a:rPr lang="en-US" altLang="ko-KR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7735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480313" y="1419622"/>
            <a:ext cx="542692" cy="2291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/>
          <p:cNvSpPr/>
          <p:nvPr/>
        </p:nvSpPr>
        <p:spPr>
          <a:xfrm>
            <a:off x="4021231" y="1419622"/>
            <a:ext cx="217037" cy="229193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 rot="16200000" flipH="1">
            <a:off x="4044177" y="1421845"/>
            <a:ext cx="233638" cy="229193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275593" y="1419622"/>
            <a:ext cx="1348063" cy="2260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496643" y="3640984"/>
            <a:ext cx="2138468" cy="343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5D3527-0274-B529-13D7-95EE3B622AEA}"/>
              </a:ext>
            </a:extLst>
          </p:cNvPr>
          <p:cNvSpPr txBox="1"/>
          <p:nvPr/>
        </p:nvSpPr>
        <p:spPr>
          <a:xfrm>
            <a:off x="3450815" y="1407040"/>
            <a:ext cx="5517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INDEX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618868-0600-B402-28D7-B5B5BA582B43}"/>
              </a:ext>
            </a:extLst>
          </p:cNvPr>
          <p:cNvSpPr txBox="1"/>
          <p:nvPr/>
        </p:nvSpPr>
        <p:spPr>
          <a:xfrm>
            <a:off x="3471586" y="1633129"/>
            <a:ext cx="1598515" cy="1857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dirty="0"/>
              <a:t>01. </a:t>
            </a:r>
            <a:r>
              <a:rPr lang="ko-KR" altLang="en-US" sz="1200" dirty="0"/>
              <a:t>리뷰</a:t>
            </a:r>
            <a:endParaRPr lang="en-US" altLang="ko-KR" sz="1200" dirty="0"/>
          </a:p>
          <a:p>
            <a:pPr>
              <a:lnSpc>
                <a:spcPct val="250000"/>
              </a:lnSpc>
            </a:pPr>
            <a:r>
              <a:rPr lang="en-US" altLang="ko-KR" sz="1200" dirty="0"/>
              <a:t>02. </a:t>
            </a:r>
            <a:r>
              <a:rPr lang="ko-KR" altLang="en-US" sz="1200" dirty="0"/>
              <a:t>인공신경망 모델</a:t>
            </a:r>
            <a:endParaRPr lang="en-US" altLang="ko-KR" sz="1200" dirty="0"/>
          </a:p>
          <a:p>
            <a:pPr>
              <a:lnSpc>
                <a:spcPct val="250000"/>
              </a:lnSpc>
            </a:pPr>
            <a:r>
              <a:rPr lang="en-US" altLang="ko-KR" sz="1200" dirty="0"/>
              <a:t>03. </a:t>
            </a:r>
            <a:r>
              <a:rPr lang="ko-KR" altLang="en-US" sz="1200" dirty="0"/>
              <a:t>지역단위 모델</a:t>
            </a:r>
            <a:endParaRPr lang="en-US" altLang="ko-KR" sz="1200" dirty="0"/>
          </a:p>
          <a:p>
            <a:pPr>
              <a:lnSpc>
                <a:spcPct val="250000"/>
              </a:lnSpc>
            </a:pPr>
            <a:r>
              <a:rPr lang="en-US" altLang="ko-KR" sz="1200" dirty="0"/>
              <a:t>04. </a:t>
            </a:r>
            <a:r>
              <a:rPr lang="ko-KR" altLang="en-US" sz="1200" dirty="0"/>
              <a:t>지역별 모델</a:t>
            </a:r>
          </a:p>
        </p:txBody>
      </p:sp>
    </p:spTree>
    <p:extLst>
      <p:ext uri="{BB962C8B-B14F-4D97-AF65-F5344CB8AC3E}">
        <p14:creationId xmlns:p14="http://schemas.microsoft.com/office/powerpoint/2010/main" val="3234700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F9821-AA17-21C2-17E2-5031DE069BA2}"/>
              </a:ext>
            </a:extLst>
          </p:cNvPr>
          <p:cNvSpPr txBox="1"/>
          <p:nvPr/>
        </p:nvSpPr>
        <p:spPr>
          <a:xfrm>
            <a:off x="1641243" y="621307"/>
            <a:ext cx="58615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지역 및 성별</a:t>
            </a:r>
            <a:r>
              <a:rPr lang="en-US" altLang="ko-KR" sz="1500" b="1" dirty="0"/>
              <a:t>,</a:t>
            </a:r>
            <a:r>
              <a:rPr lang="ko-KR" altLang="en-US" sz="1500" b="1" dirty="0"/>
              <a:t> 연령대별 아토피피부염 발병률 예측모델 비교</a:t>
            </a:r>
            <a:endParaRPr lang="en-US" altLang="ko-KR" sz="1500" b="1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673DF2C-5862-F36F-3D1D-61E05DA6E5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554607"/>
              </p:ext>
            </p:extLst>
          </p:nvPr>
        </p:nvGraphicFramePr>
        <p:xfrm>
          <a:off x="4080907" y="2211709"/>
          <a:ext cx="4837286" cy="1584175"/>
        </p:xfrm>
        <a:graphic>
          <a:graphicData uri="http://schemas.openxmlformats.org/drawingml/2006/table">
            <a:tbl>
              <a:tblPr/>
              <a:tblGrid>
                <a:gridCol w="1114197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880957">
                  <a:extLst>
                    <a:ext uri="{9D8B030D-6E8A-4147-A177-3AD203B41FA5}">
                      <a16:colId xmlns:a16="http://schemas.microsoft.com/office/drawing/2014/main" val="1909716422"/>
                    </a:ext>
                  </a:extLst>
                </a:gridCol>
                <a:gridCol w="764338">
                  <a:extLst>
                    <a:ext uri="{9D8B030D-6E8A-4147-A177-3AD203B41FA5}">
                      <a16:colId xmlns:a16="http://schemas.microsoft.com/office/drawing/2014/main" val="1809118789"/>
                    </a:ext>
                  </a:extLst>
                </a:gridCol>
                <a:gridCol w="850751">
                  <a:extLst>
                    <a:ext uri="{9D8B030D-6E8A-4147-A177-3AD203B41FA5}">
                      <a16:colId xmlns:a16="http://schemas.microsoft.com/office/drawing/2014/main" val="2826247814"/>
                    </a:ext>
                  </a:extLst>
                </a:gridCol>
                <a:gridCol w="1227043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236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Parameters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baseline="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Train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baseline="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Valid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188856"/>
                  </a:ext>
                </a:extLst>
              </a:tr>
              <a:tr h="236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Hidden node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threshold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* 4</a:t>
                      </a:r>
                    </a:p>
                  </a:txBody>
                  <a:tcPr marL="9525" marR="9525" marT="9525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0.9583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0.9567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0.9575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 * 18</a:t>
                      </a:r>
                    </a:p>
                  </a:txBody>
                  <a:tcPr marL="9525" marR="9525" marT="9525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0.9544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0.9552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0.9534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311966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 * 9</a:t>
                      </a:r>
                    </a:p>
                  </a:txBody>
                  <a:tcPr marL="9525" marR="9525" marT="9525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0.9549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0.9554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0.9527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579323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* 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0.9480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0.9468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0.9447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979686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 * 36</a:t>
                      </a:r>
                    </a:p>
                  </a:txBody>
                  <a:tcPr marL="9525" marR="9525" marT="9525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0.9489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0.9465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0.9441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A7A9837-38FA-8F9C-48E4-76E95D652037}"/>
              </a:ext>
            </a:extLst>
          </p:cNvPr>
          <p:cNvSpPr txBox="1"/>
          <p:nvPr/>
        </p:nvSpPr>
        <p:spPr>
          <a:xfrm>
            <a:off x="854708" y="1658708"/>
            <a:ext cx="22322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/>
              <a:t>다중선형회귀 모델 결과</a:t>
            </a:r>
            <a:endParaRPr lang="en-US" altLang="ko-KR" sz="15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FDAF8A-9B90-64A2-2D1C-49629E025EDC}"/>
              </a:ext>
            </a:extLst>
          </p:cNvPr>
          <p:cNvSpPr txBox="1"/>
          <p:nvPr/>
        </p:nvSpPr>
        <p:spPr>
          <a:xfrm>
            <a:off x="5057198" y="1658708"/>
            <a:ext cx="28847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인공신경망 모델 결과 </a:t>
            </a:r>
            <a:r>
              <a:rPr lang="ko-KR" altLang="en-US" sz="1500" b="1"/>
              <a:t>상위 </a:t>
            </a:r>
            <a:r>
              <a:rPr lang="en-US" altLang="ko-KR" sz="1500" b="1" dirty="0"/>
              <a:t>5</a:t>
            </a:r>
            <a:r>
              <a:rPr lang="ko-KR" altLang="en-US" sz="1500" b="1" dirty="0"/>
              <a:t>개</a:t>
            </a:r>
            <a:endParaRPr lang="en-US" altLang="ko-KR" sz="15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6223BB-F174-8F40-1A50-2838F7641CA0}"/>
              </a:ext>
            </a:extLst>
          </p:cNvPr>
          <p:cNvSpPr txBox="1"/>
          <p:nvPr/>
        </p:nvSpPr>
        <p:spPr>
          <a:xfrm>
            <a:off x="7166211" y="187194"/>
            <a:ext cx="1861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03. </a:t>
            </a:r>
            <a:r>
              <a:rPr lang="ko-KR" altLang="en-US" sz="1200" dirty="0"/>
              <a:t>인공신경망 모델 </a:t>
            </a:r>
            <a:r>
              <a:rPr lang="en-US" altLang="ko-KR" sz="1200" dirty="0"/>
              <a:t>(1) 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C63C778-F2BE-E9D1-F7E1-C050C1B4A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100420"/>
              </p:ext>
            </p:extLst>
          </p:nvPr>
        </p:nvGraphicFramePr>
        <p:xfrm>
          <a:off x="298716" y="2516360"/>
          <a:ext cx="3434980" cy="974875"/>
        </p:xfrm>
        <a:graphic>
          <a:graphicData uri="http://schemas.openxmlformats.org/drawingml/2006/table">
            <a:tbl>
              <a:tblPr/>
              <a:tblGrid>
                <a:gridCol w="1418757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1008111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22869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In-sample test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b="1" kern="100" baseline="300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0.8928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28694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Adj 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b="1" kern="100" baseline="300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0.8927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2286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p-value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&lt; 2.2e-16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6047977"/>
                  </a:ext>
                </a:extLst>
              </a:tr>
              <a:tr h="2887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Out-of-sample test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0.8947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019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1477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7FC68F-AA5B-F717-0863-E3F68A3B9FE6}"/>
              </a:ext>
            </a:extLst>
          </p:cNvPr>
          <p:cNvSpPr txBox="1"/>
          <p:nvPr/>
        </p:nvSpPr>
        <p:spPr>
          <a:xfrm>
            <a:off x="7398646" y="187194"/>
            <a:ext cx="1628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02. </a:t>
            </a:r>
            <a:r>
              <a:rPr lang="ko-KR" altLang="en-US" sz="1200" dirty="0"/>
              <a:t>인공신경망 모델</a:t>
            </a:r>
            <a:r>
              <a:rPr lang="en-US" altLang="ko-KR" sz="1200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D81277-A9CB-6CB4-B33E-CC78F51E5959}"/>
              </a:ext>
            </a:extLst>
          </p:cNvPr>
          <p:cNvSpPr txBox="1"/>
          <p:nvPr/>
        </p:nvSpPr>
        <p:spPr>
          <a:xfrm>
            <a:off x="258658" y="828748"/>
            <a:ext cx="41621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지역 및 성별</a:t>
            </a:r>
            <a:r>
              <a:rPr lang="en-US" altLang="ko-KR" sz="1500" b="1" dirty="0"/>
              <a:t>,</a:t>
            </a:r>
            <a:r>
              <a:rPr lang="ko-KR" altLang="en-US" sz="1500" b="1" dirty="0"/>
              <a:t> 연령대별 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아토피피부염 발병률 </a:t>
            </a:r>
            <a:r>
              <a:rPr lang="en-US" altLang="ko-KR" sz="1500" b="1" dirty="0"/>
              <a:t>ANN </a:t>
            </a:r>
            <a:r>
              <a:rPr lang="ko-KR" altLang="en-US" sz="1500" b="1" dirty="0"/>
              <a:t>예측모델</a:t>
            </a:r>
            <a:endParaRPr lang="en-US" altLang="ko-KR" sz="15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51C2C5-E12E-4387-5B73-F2214D8E9F94}"/>
              </a:ext>
            </a:extLst>
          </p:cNvPr>
          <p:cNvSpPr txBox="1"/>
          <p:nvPr/>
        </p:nvSpPr>
        <p:spPr>
          <a:xfrm>
            <a:off x="4695217" y="827932"/>
            <a:ext cx="41621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지역 및 성별</a:t>
            </a:r>
            <a:r>
              <a:rPr lang="en-US" altLang="ko-KR" sz="1500" b="1" dirty="0"/>
              <a:t>,</a:t>
            </a:r>
            <a:r>
              <a:rPr lang="ko-KR" altLang="en-US" sz="1500" b="1" dirty="0"/>
              <a:t> 연령대별 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아토피피부염 발병률 </a:t>
            </a:r>
            <a:r>
              <a:rPr lang="en-US" altLang="ko-KR" sz="1500" b="1" dirty="0"/>
              <a:t>MLR </a:t>
            </a:r>
            <a:r>
              <a:rPr lang="ko-KR" altLang="en-US" sz="1500" b="1" dirty="0"/>
              <a:t>예측모델</a:t>
            </a:r>
            <a:endParaRPr lang="en-US" altLang="ko-KR" sz="1500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9FF538C-5247-6CED-3DD1-E919312D04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5" y="1419312"/>
            <a:ext cx="4410657" cy="288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BCADA14-BFEB-C162-8777-91214D9021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48" y="1419312"/>
            <a:ext cx="441267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416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2D9389-C858-60D9-8355-168BD2E61B2B}"/>
              </a:ext>
            </a:extLst>
          </p:cNvPr>
          <p:cNvSpPr txBox="1"/>
          <p:nvPr/>
        </p:nvSpPr>
        <p:spPr>
          <a:xfrm>
            <a:off x="8222589" y="187194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01. </a:t>
            </a:r>
            <a:r>
              <a:rPr lang="ko-KR" altLang="en-US" sz="1200" dirty="0"/>
              <a:t>리뷰</a:t>
            </a:r>
            <a:r>
              <a:rPr lang="en-US" altLang="ko-KR" sz="1200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F9821-AA17-21C2-17E2-5031DE069BA2}"/>
              </a:ext>
            </a:extLst>
          </p:cNvPr>
          <p:cNvSpPr txBox="1"/>
          <p:nvPr/>
        </p:nvSpPr>
        <p:spPr>
          <a:xfrm>
            <a:off x="2511187" y="2417861"/>
            <a:ext cx="412164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700" b="1" dirty="0"/>
              <a:t>전국단위 아토피피부염 발병률 예측모델</a:t>
            </a:r>
            <a:endParaRPr lang="en-US" altLang="ko-KR" sz="1700" b="1" dirty="0"/>
          </a:p>
        </p:txBody>
      </p:sp>
    </p:spTree>
    <p:extLst>
      <p:ext uri="{BB962C8B-B14F-4D97-AF65-F5344CB8AC3E}">
        <p14:creationId xmlns:p14="http://schemas.microsoft.com/office/powerpoint/2010/main" val="2228175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32EA77-C597-6BF1-19F7-A37765FC854D}"/>
              </a:ext>
            </a:extLst>
          </p:cNvPr>
          <p:cNvSpPr txBox="1"/>
          <p:nvPr/>
        </p:nvSpPr>
        <p:spPr>
          <a:xfrm>
            <a:off x="7166211" y="187194"/>
            <a:ext cx="1861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03. </a:t>
            </a:r>
            <a:r>
              <a:rPr lang="ko-KR" altLang="en-US" sz="1200" dirty="0"/>
              <a:t>인공신경망 모델 </a:t>
            </a:r>
            <a:r>
              <a:rPr lang="en-US" altLang="ko-KR" sz="1200" dirty="0"/>
              <a:t>(2)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26A6D5-70A7-5BE5-6F91-BA97F3AB34B2}"/>
              </a:ext>
            </a:extLst>
          </p:cNvPr>
          <p:cNvSpPr txBox="1"/>
          <p:nvPr/>
        </p:nvSpPr>
        <p:spPr>
          <a:xfrm>
            <a:off x="251520" y="699542"/>
            <a:ext cx="8640960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/>
              <a:t>전국단위 아토피피부염 발병률  </a:t>
            </a:r>
            <a:r>
              <a:rPr lang="en-US" altLang="ko-KR" sz="1500" b="1" dirty="0"/>
              <a:t>ANN </a:t>
            </a:r>
            <a:r>
              <a:rPr lang="ko-KR" altLang="en-US" sz="1500" b="1" dirty="0"/>
              <a:t>예측모델 개발을 위한 실험 파라미터 설정</a:t>
            </a:r>
            <a:endParaRPr lang="en-US" altLang="ko-KR" sz="1500" b="1" dirty="0"/>
          </a:p>
          <a:p>
            <a:pPr algn="ctr">
              <a:lnSpc>
                <a:spcPct val="150000"/>
              </a:lnSpc>
            </a:pPr>
            <a:r>
              <a:rPr lang="en-US" altLang="ko-KR" sz="1500" b="1" dirty="0"/>
              <a:t>8</a:t>
            </a:r>
            <a:r>
              <a:rPr lang="ko-KR" altLang="en-US" sz="1500" b="1" dirty="0"/>
              <a:t>가지 경우의 수</a:t>
            </a:r>
            <a:endParaRPr lang="en-US" altLang="ko-KR" sz="1500" b="1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A608F6B-1990-E4B4-835D-CE19108F8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966376"/>
              </p:ext>
            </p:extLst>
          </p:nvPr>
        </p:nvGraphicFramePr>
        <p:xfrm>
          <a:off x="2474890" y="1924042"/>
          <a:ext cx="4176464" cy="1799836"/>
        </p:xfrm>
        <a:graphic>
          <a:graphicData uri="http://schemas.openxmlformats.org/drawingml/2006/table">
            <a:tbl>
              <a:tblPr/>
              <a:tblGrid>
                <a:gridCol w="2059374">
                  <a:extLst>
                    <a:ext uri="{9D8B030D-6E8A-4147-A177-3AD203B41FA5}">
                      <a16:colId xmlns:a16="http://schemas.microsoft.com/office/drawing/2014/main" val="855645725"/>
                    </a:ext>
                  </a:extLst>
                </a:gridCol>
                <a:gridCol w="2117090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</a:tblGrid>
              <a:tr h="318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Hidden node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Threshold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14810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 * 2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 * 4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0.0000005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0.000001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0.000005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0.00001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3705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AE9ABEA-874D-6C5C-6782-63AD6E77A9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831258"/>
              </p:ext>
            </p:extLst>
          </p:nvPr>
        </p:nvGraphicFramePr>
        <p:xfrm>
          <a:off x="1011214" y="1491630"/>
          <a:ext cx="7095373" cy="2376260"/>
        </p:xfrm>
        <a:graphic>
          <a:graphicData uri="http://schemas.openxmlformats.org/drawingml/2006/table">
            <a:tbl>
              <a:tblPr/>
              <a:tblGrid>
                <a:gridCol w="1656184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979085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1285389">
                  <a:extLst>
                    <a:ext uri="{9D8B030D-6E8A-4147-A177-3AD203B41FA5}">
                      <a16:colId xmlns:a16="http://schemas.microsoft.com/office/drawing/2014/main" val="1909716422"/>
                    </a:ext>
                  </a:extLst>
                </a:gridCol>
                <a:gridCol w="944663">
                  <a:extLst>
                    <a:ext uri="{9D8B030D-6E8A-4147-A177-3AD203B41FA5}">
                      <a16:colId xmlns:a16="http://schemas.microsoft.com/office/drawing/2014/main" val="1809118789"/>
                    </a:ext>
                  </a:extLst>
                </a:gridCol>
                <a:gridCol w="1115026">
                  <a:extLst>
                    <a:ext uri="{9D8B030D-6E8A-4147-A177-3AD203B41FA5}">
                      <a16:colId xmlns:a16="http://schemas.microsoft.com/office/drawing/2014/main" val="2826247814"/>
                    </a:ext>
                  </a:extLst>
                </a:gridCol>
                <a:gridCol w="1115026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23762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Input Variable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Parameters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baseline="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Train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baseline="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Valid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188856"/>
                  </a:ext>
                </a:extLst>
              </a:tr>
              <a:tr h="237626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Input Variable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Hidden node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threshold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37626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5~9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세 인구비율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40~44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세 인구비율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PM10,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기온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 </a:t>
                      </a:r>
                      <a:r>
                        <a:rPr lang="ko-KR" altLang="en-US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* </a:t>
                      </a:r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0.0000005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0.7839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0.8131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0.8202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237626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0.000001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0.6977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0.7616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0.7701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311966"/>
                  </a:ext>
                </a:extLst>
              </a:tr>
              <a:tr h="237626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0.000005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0.6501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0.6270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0.7141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579323"/>
                  </a:ext>
                </a:extLst>
              </a:tr>
              <a:tr h="2376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0.6553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0.5797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0.6259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979686"/>
                  </a:ext>
                </a:extLst>
              </a:tr>
              <a:tr h="237626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 </a:t>
                      </a:r>
                      <a:r>
                        <a:rPr lang="ko-KR" altLang="en-US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* </a:t>
                      </a:r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altLang="en-US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0.0000005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0.7880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0.7522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0.7933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8393758"/>
                  </a:ext>
                </a:extLst>
              </a:tr>
              <a:tr h="2376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0.000001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0.7037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0.7259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0.7439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2470745"/>
                  </a:ext>
                </a:extLst>
              </a:tr>
              <a:tr h="237626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0.000005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0.7305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0.7556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0.7030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4053269"/>
                  </a:ext>
                </a:extLst>
              </a:tr>
              <a:tr h="237626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0.6513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0.5972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0.5911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A11C64D2-301A-932D-7FD0-8EADEEBC3CAB}"/>
              </a:ext>
            </a:extLst>
          </p:cNvPr>
          <p:cNvSpPr txBox="1"/>
          <p:nvPr/>
        </p:nvSpPr>
        <p:spPr>
          <a:xfrm>
            <a:off x="913869" y="771550"/>
            <a:ext cx="72985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/>
              <a:t>Train data : 60%(36</a:t>
            </a:r>
            <a:r>
              <a:rPr lang="ko-KR" altLang="en-US" sz="1500" b="1" dirty="0"/>
              <a:t>개</a:t>
            </a:r>
            <a:r>
              <a:rPr lang="en-US" altLang="ko-KR" sz="1500" b="1" dirty="0"/>
              <a:t>), Valid data : 20%(12</a:t>
            </a:r>
            <a:r>
              <a:rPr lang="ko-KR" altLang="en-US" sz="1500" b="1" dirty="0"/>
              <a:t>개</a:t>
            </a:r>
            <a:r>
              <a:rPr lang="en-US" altLang="ko-KR" sz="1500" b="1" dirty="0"/>
              <a:t>) Test data : 20%(12</a:t>
            </a:r>
            <a:r>
              <a:rPr lang="ko-KR" altLang="en-US" sz="1500" b="1" dirty="0"/>
              <a:t>개</a:t>
            </a:r>
            <a:r>
              <a:rPr lang="en-US" altLang="ko-KR" sz="1500" b="1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BAD36B-589E-AE5F-7496-34231B65013E}"/>
              </a:ext>
            </a:extLst>
          </p:cNvPr>
          <p:cNvSpPr txBox="1"/>
          <p:nvPr/>
        </p:nvSpPr>
        <p:spPr>
          <a:xfrm>
            <a:off x="7166211" y="187194"/>
            <a:ext cx="1861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03. </a:t>
            </a:r>
            <a:r>
              <a:rPr lang="ko-KR" altLang="en-US" sz="1200" dirty="0"/>
              <a:t>인공신경망 모델 </a:t>
            </a:r>
            <a:r>
              <a:rPr lang="en-US" altLang="ko-KR" sz="1200" dirty="0"/>
              <a:t>(2) </a:t>
            </a:r>
          </a:p>
        </p:txBody>
      </p:sp>
    </p:spTree>
    <p:extLst>
      <p:ext uri="{BB962C8B-B14F-4D97-AF65-F5344CB8AC3E}">
        <p14:creationId xmlns:p14="http://schemas.microsoft.com/office/powerpoint/2010/main" val="29096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F9821-AA17-21C2-17E2-5031DE069BA2}"/>
              </a:ext>
            </a:extLst>
          </p:cNvPr>
          <p:cNvSpPr txBox="1"/>
          <p:nvPr/>
        </p:nvSpPr>
        <p:spPr>
          <a:xfrm>
            <a:off x="1103270" y="605401"/>
            <a:ext cx="7429170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/>
              <a:t>전국단위 아토피피부염 발병률 </a:t>
            </a:r>
            <a:r>
              <a:rPr lang="en-US" altLang="ko-KR" sz="1500" b="1" dirty="0"/>
              <a:t>MLR </a:t>
            </a:r>
            <a:r>
              <a:rPr lang="ko-KR" altLang="en-US" sz="1500" b="1" dirty="0"/>
              <a:t>예측모델</a:t>
            </a:r>
            <a:endParaRPr lang="en-US" altLang="ko-KR" sz="1500" b="1" dirty="0"/>
          </a:p>
          <a:p>
            <a:pPr algn="ctr">
              <a:lnSpc>
                <a:spcPct val="150000"/>
              </a:lnSpc>
            </a:pPr>
            <a:r>
              <a:rPr lang="en-US" altLang="ko-KR" sz="1500" b="1" dirty="0"/>
              <a:t>In-sample data : 80%(48</a:t>
            </a:r>
            <a:r>
              <a:rPr lang="ko-KR" altLang="en-US" sz="1500" b="1" dirty="0"/>
              <a:t>개 데이터</a:t>
            </a:r>
            <a:r>
              <a:rPr lang="en-US" altLang="ko-KR" sz="1500" b="1" dirty="0"/>
              <a:t>), Out-of-sample data : 20%(12</a:t>
            </a:r>
            <a:r>
              <a:rPr lang="ko-KR" altLang="en-US" sz="1500" b="1" dirty="0"/>
              <a:t>개 데이터</a:t>
            </a:r>
            <a:r>
              <a:rPr lang="en-US" altLang="ko-KR" sz="1500" b="1" dirty="0"/>
              <a:t>)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1353733-71D4-91D2-610F-0EAD27A617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684099"/>
              </p:ext>
            </p:extLst>
          </p:nvPr>
        </p:nvGraphicFramePr>
        <p:xfrm>
          <a:off x="227319" y="1669410"/>
          <a:ext cx="4130345" cy="1454364"/>
        </p:xfrm>
        <a:graphic>
          <a:graphicData uri="http://schemas.openxmlformats.org/drawingml/2006/table">
            <a:tbl>
              <a:tblPr/>
              <a:tblGrid>
                <a:gridCol w="658429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867979">
                  <a:extLst>
                    <a:ext uri="{9D8B030D-6E8A-4147-A177-3AD203B41FA5}">
                      <a16:colId xmlns:a16="http://schemas.microsoft.com/office/drawing/2014/main" val="855645725"/>
                    </a:ext>
                  </a:extLst>
                </a:gridCol>
                <a:gridCol w="867979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867979">
                  <a:extLst>
                    <a:ext uri="{9D8B030D-6E8A-4147-A177-3AD203B41FA5}">
                      <a16:colId xmlns:a16="http://schemas.microsoft.com/office/drawing/2014/main" val="4139503238"/>
                    </a:ext>
                  </a:extLst>
                </a:gridCol>
                <a:gridCol w="867979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242394"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Estimate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Std. </a:t>
                      </a:r>
                      <a:r>
                        <a:rPr lang="en-US" altLang="ko-KR" sz="1100" b="1" kern="100" dirty="0" err="1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Eroor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 value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p-value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42394">
                <a:tc>
                  <a:txBody>
                    <a:bodyPr/>
                    <a:lstStyle/>
                    <a:p>
                      <a:pPr algn="ctr" fontAlgn="ctr"/>
                      <a:r>
                        <a:rPr lang="pt-BR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Intercept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1.24930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0.86712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1.441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0.15690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2423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MW0.5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0.02967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0.09277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0.620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0.75066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4053269"/>
                  </a:ext>
                </a:extLst>
              </a:tr>
              <a:tr h="2423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MW4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-0.50518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0.08960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-5.638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1.23e-06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5650715"/>
                  </a:ext>
                </a:extLst>
              </a:tr>
              <a:tr h="2423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x5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0.35636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0.12281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2.902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0.00583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3538545"/>
                  </a:ext>
                </a:extLst>
              </a:tr>
              <a:tr h="2423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z1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0.81319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0.10526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7.725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1.16e-09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9244021-8549-D1AF-5B11-78DAE4A2E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628529"/>
              </p:ext>
            </p:extLst>
          </p:nvPr>
        </p:nvGraphicFramePr>
        <p:xfrm>
          <a:off x="4596840" y="3460402"/>
          <a:ext cx="4321527" cy="1075078"/>
        </p:xfrm>
        <a:graphic>
          <a:graphicData uri="http://schemas.openxmlformats.org/drawingml/2006/table">
            <a:tbl>
              <a:tblPr/>
              <a:tblGrid>
                <a:gridCol w="1617657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1351935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1351935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26241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In-sample test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b="1" kern="100" baseline="300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0.7108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62419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Adj 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b="1" kern="100" baseline="300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0.6839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2624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p-value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4.237e-11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6047977"/>
                  </a:ext>
                </a:extLst>
              </a:tr>
              <a:tr h="2878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Out-of-sample test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0.7002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019027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AC749FD-81DA-CDF8-FFF0-A66C03BD97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9961"/>
              </p:ext>
            </p:extLst>
          </p:nvPr>
        </p:nvGraphicFramePr>
        <p:xfrm>
          <a:off x="4594954" y="1669410"/>
          <a:ext cx="4327130" cy="1454364"/>
        </p:xfrm>
        <a:graphic>
          <a:graphicData uri="http://schemas.openxmlformats.org/drawingml/2006/table">
            <a:tbl>
              <a:tblPr/>
              <a:tblGrid>
                <a:gridCol w="701954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568300">
                  <a:extLst>
                    <a:ext uri="{9D8B030D-6E8A-4147-A177-3AD203B41FA5}">
                      <a16:colId xmlns:a16="http://schemas.microsoft.com/office/drawing/2014/main" val="855645725"/>
                    </a:ext>
                  </a:extLst>
                </a:gridCol>
                <a:gridCol w="764219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764219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  <a:gridCol w="764219">
                  <a:extLst>
                    <a:ext uri="{9D8B030D-6E8A-4147-A177-3AD203B41FA5}">
                      <a16:colId xmlns:a16="http://schemas.microsoft.com/office/drawing/2014/main" val="2782658089"/>
                    </a:ext>
                  </a:extLst>
                </a:gridCol>
                <a:gridCol w="764219">
                  <a:extLst>
                    <a:ext uri="{9D8B030D-6E8A-4147-A177-3AD203B41FA5}">
                      <a16:colId xmlns:a16="http://schemas.microsoft.com/office/drawing/2014/main" val="2433536094"/>
                    </a:ext>
                  </a:extLst>
                </a:gridCol>
              </a:tblGrid>
              <a:tr h="242394"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 err="1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Df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Sum Sq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Mean Sq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F value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p-value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423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MW0.5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3.3899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3.3899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10.9405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0.001907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604127"/>
                  </a:ext>
                </a:extLst>
              </a:tr>
              <a:tr h="2423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MW4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9.1051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9.1051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29.3860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2.525e-06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5316468"/>
                  </a:ext>
                </a:extLst>
              </a:tr>
              <a:tr h="2423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x5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1.7609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1.7609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5.6833</a:t>
                      </a:r>
                      <a:endParaRPr lang="ko-KR" altLang="ko-KR" sz="11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0.021612</a:t>
                      </a:r>
                      <a:endParaRPr lang="ko-KR" altLang="ko-KR" sz="11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3538545"/>
                  </a:ext>
                </a:extLst>
              </a:tr>
              <a:tr h="2423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z1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18.4922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18.4922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59.6823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1.165e-09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981740"/>
                  </a:ext>
                </a:extLst>
              </a:tr>
              <a:tr h="2423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Residuals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43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13.3233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0.3098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44580D7-D146-28D8-3971-AD4B26C5B7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728485"/>
              </p:ext>
            </p:extLst>
          </p:nvPr>
        </p:nvGraphicFramePr>
        <p:xfrm>
          <a:off x="225633" y="3722733"/>
          <a:ext cx="4130345" cy="550416"/>
        </p:xfrm>
        <a:graphic>
          <a:graphicData uri="http://schemas.openxmlformats.org/drawingml/2006/table">
            <a:tbl>
              <a:tblPr/>
              <a:tblGrid>
                <a:gridCol w="828941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825351">
                  <a:extLst>
                    <a:ext uri="{9D8B030D-6E8A-4147-A177-3AD203B41FA5}">
                      <a16:colId xmlns:a16="http://schemas.microsoft.com/office/drawing/2014/main" val="855645725"/>
                    </a:ext>
                  </a:extLst>
                </a:gridCol>
                <a:gridCol w="825351">
                  <a:extLst>
                    <a:ext uri="{9D8B030D-6E8A-4147-A177-3AD203B41FA5}">
                      <a16:colId xmlns:a16="http://schemas.microsoft.com/office/drawing/2014/main" val="139135686"/>
                    </a:ext>
                  </a:extLst>
                </a:gridCol>
                <a:gridCol w="825351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825351">
                  <a:extLst>
                    <a:ext uri="{9D8B030D-6E8A-4147-A177-3AD203B41FA5}">
                      <a16:colId xmlns:a16="http://schemas.microsoft.com/office/drawing/2014/main" val="2433536094"/>
                    </a:ext>
                  </a:extLst>
                </a:gridCol>
              </a:tblGrid>
              <a:tr h="275208"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MW0.5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MW4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x5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z1</a:t>
                      </a:r>
                      <a:endParaRPr lang="ko-KR" altLang="ko-KR" sz="1100" b="1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752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VIF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1.206181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1.222585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1.744358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1.625967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D8A8E563-70C1-4F0A-957A-D52EC045EC1E}"/>
              </a:ext>
            </a:extLst>
          </p:cNvPr>
          <p:cNvSpPr txBox="1"/>
          <p:nvPr/>
        </p:nvSpPr>
        <p:spPr>
          <a:xfrm>
            <a:off x="7299260" y="187194"/>
            <a:ext cx="172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02. </a:t>
            </a:r>
            <a:r>
              <a:rPr lang="ko-KR" altLang="en-US" sz="1200" dirty="0"/>
              <a:t>다중선형회귀 모델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344998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A9837-38FA-8F9C-48E4-76E95D652037}"/>
              </a:ext>
            </a:extLst>
          </p:cNvPr>
          <p:cNvSpPr txBox="1"/>
          <p:nvPr/>
        </p:nvSpPr>
        <p:spPr>
          <a:xfrm>
            <a:off x="854708" y="1658708"/>
            <a:ext cx="22322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/>
              <a:t>다중선형회귀 모델 결과</a:t>
            </a:r>
            <a:endParaRPr lang="en-US" altLang="ko-KR" sz="15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FDAF8A-9B90-64A2-2D1C-49629E025EDC}"/>
              </a:ext>
            </a:extLst>
          </p:cNvPr>
          <p:cNvSpPr txBox="1"/>
          <p:nvPr/>
        </p:nvSpPr>
        <p:spPr>
          <a:xfrm>
            <a:off x="5057198" y="1658708"/>
            <a:ext cx="28847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인공신경망 모델 결과 </a:t>
            </a:r>
            <a:r>
              <a:rPr lang="ko-KR" altLang="en-US" sz="1500" b="1"/>
              <a:t>상위 </a:t>
            </a:r>
            <a:r>
              <a:rPr lang="en-US" altLang="ko-KR" sz="1500" b="1" dirty="0"/>
              <a:t>5</a:t>
            </a:r>
            <a:r>
              <a:rPr lang="ko-KR" altLang="en-US" sz="1500" b="1" dirty="0"/>
              <a:t>개</a:t>
            </a:r>
            <a:endParaRPr lang="en-US" altLang="ko-KR" sz="15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E51C44-FF23-5105-CB2A-D8281882C5EC}"/>
              </a:ext>
            </a:extLst>
          </p:cNvPr>
          <p:cNvSpPr txBox="1"/>
          <p:nvPr/>
        </p:nvSpPr>
        <p:spPr>
          <a:xfrm>
            <a:off x="7166211" y="187194"/>
            <a:ext cx="1861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03. </a:t>
            </a:r>
            <a:r>
              <a:rPr lang="ko-KR" altLang="en-US" sz="1200" dirty="0"/>
              <a:t>인공신경망 모델 </a:t>
            </a:r>
            <a:r>
              <a:rPr lang="en-US" altLang="ko-KR" sz="1200" dirty="0"/>
              <a:t>(2) 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7778EF-1E71-C456-0512-8468BA6D4A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427103"/>
              </p:ext>
            </p:extLst>
          </p:nvPr>
        </p:nvGraphicFramePr>
        <p:xfrm>
          <a:off x="4080907" y="2211711"/>
          <a:ext cx="4837286" cy="1584175"/>
        </p:xfrm>
        <a:graphic>
          <a:graphicData uri="http://schemas.openxmlformats.org/drawingml/2006/table">
            <a:tbl>
              <a:tblPr/>
              <a:tblGrid>
                <a:gridCol w="1114197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880957">
                  <a:extLst>
                    <a:ext uri="{9D8B030D-6E8A-4147-A177-3AD203B41FA5}">
                      <a16:colId xmlns:a16="http://schemas.microsoft.com/office/drawing/2014/main" val="1909716422"/>
                    </a:ext>
                  </a:extLst>
                </a:gridCol>
                <a:gridCol w="764338">
                  <a:extLst>
                    <a:ext uri="{9D8B030D-6E8A-4147-A177-3AD203B41FA5}">
                      <a16:colId xmlns:a16="http://schemas.microsoft.com/office/drawing/2014/main" val="1809118789"/>
                    </a:ext>
                  </a:extLst>
                </a:gridCol>
                <a:gridCol w="850751">
                  <a:extLst>
                    <a:ext uri="{9D8B030D-6E8A-4147-A177-3AD203B41FA5}">
                      <a16:colId xmlns:a16="http://schemas.microsoft.com/office/drawing/2014/main" val="2826247814"/>
                    </a:ext>
                  </a:extLst>
                </a:gridCol>
                <a:gridCol w="1227043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236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Parameters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baseline="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Train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baseline="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Valid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188856"/>
                  </a:ext>
                </a:extLst>
              </a:tr>
              <a:tr h="236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Hidden node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threshold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* 2</a:t>
                      </a:r>
                    </a:p>
                  </a:txBody>
                  <a:tcPr marL="9525" marR="9525" marT="9525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0.0000005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0.7839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0.8131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0.8202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* 4</a:t>
                      </a:r>
                    </a:p>
                  </a:txBody>
                  <a:tcPr marL="9525" marR="9525" marT="9525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0.0000005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0.788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0.7522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0.7933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311966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* 2</a:t>
                      </a:r>
                    </a:p>
                  </a:txBody>
                  <a:tcPr marL="9525" marR="9525" marT="9525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0.000001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0.6977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0.7616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0.7701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579323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* 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0.000001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0.7037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0.7259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0.7439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979686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* 2</a:t>
                      </a:r>
                    </a:p>
                  </a:txBody>
                  <a:tcPr marL="9525" marR="9525" marT="9525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0.000005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0.6501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0.627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0.7141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D9A04F1-189C-8981-D20E-06913E32D3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435787"/>
              </p:ext>
            </p:extLst>
          </p:nvPr>
        </p:nvGraphicFramePr>
        <p:xfrm>
          <a:off x="298716" y="2516360"/>
          <a:ext cx="3434980" cy="974875"/>
        </p:xfrm>
        <a:graphic>
          <a:graphicData uri="http://schemas.openxmlformats.org/drawingml/2006/table">
            <a:tbl>
              <a:tblPr/>
              <a:tblGrid>
                <a:gridCol w="1418757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1008111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22869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In-sample test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b="1" kern="100" baseline="300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0.7108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28694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Adj 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b="1" kern="100" baseline="300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0.6839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2286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p-value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4.237e-11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6047977"/>
                  </a:ext>
                </a:extLst>
              </a:tr>
              <a:tr h="2887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Out-of-sample test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0.7002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01902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0C87084-362B-A32A-E74B-3886E35B837A}"/>
              </a:ext>
            </a:extLst>
          </p:cNvPr>
          <p:cNvSpPr txBox="1"/>
          <p:nvPr/>
        </p:nvSpPr>
        <p:spPr>
          <a:xfrm>
            <a:off x="1641243" y="621307"/>
            <a:ext cx="58615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전국단위 아토피피부염 발병률 예측모델 비교</a:t>
            </a:r>
            <a:endParaRPr lang="en-US" altLang="ko-KR" sz="1500" b="1" dirty="0"/>
          </a:p>
        </p:txBody>
      </p:sp>
    </p:spTree>
    <p:extLst>
      <p:ext uri="{BB962C8B-B14F-4D97-AF65-F5344CB8AC3E}">
        <p14:creationId xmlns:p14="http://schemas.microsoft.com/office/powerpoint/2010/main" val="31671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7FC68F-AA5B-F717-0863-E3F68A3B9FE6}"/>
              </a:ext>
            </a:extLst>
          </p:cNvPr>
          <p:cNvSpPr txBox="1"/>
          <p:nvPr/>
        </p:nvSpPr>
        <p:spPr>
          <a:xfrm>
            <a:off x="7398646" y="187194"/>
            <a:ext cx="1628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02. </a:t>
            </a:r>
            <a:r>
              <a:rPr lang="ko-KR" altLang="en-US" sz="1200" dirty="0"/>
              <a:t>인공신경망 모델</a:t>
            </a:r>
            <a:r>
              <a:rPr lang="en-US" altLang="ko-KR" sz="1200" dirty="0"/>
              <a:t>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6F980F2-CE49-6125-8287-44DC399E06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988" y="1419622"/>
            <a:ext cx="4416702" cy="288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D89C0CD-C4B3-BAB0-36F7-DF9AD6B882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2" y="1419622"/>
            <a:ext cx="4415386" cy="288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B0E6A03-27B4-E738-3CD5-4FAC8BCD3A36}"/>
              </a:ext>
            </a:extLst>
          </p:cNvPr>
          <p:cNvSpPr txBox="1"/>
          <p:nvPr/>
        </p:nvSpPr>
        <p:spPr>
          <a:xfrm>
            <a:off x="258658" y="1059582"/>
            <a:ext cx="41621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전국단위 아토피피부염 발병률 </a:t>
            </a:r>
            <a:r>
              <a:rPr lang="en-US" altLang="ko-KR" sz="1500" b="1" dirty="0"/>
              <a:t>ANN </a:t>
            </a:r>
            <a:r>
              <a:rPr lang="ko-KR" altLang="en-US" sz="1500" b="1" dirty="0"/>
              <a:t>예측모델</a:t>
            </a:r>
            <a:endParaRPr lang="en-US" altLang="ko-KR" sz="15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164D58-CA5A-B563-3B50-A07E64834175}"/>
              </a:ext>
            </a:extLst>
          </p:cNvPr>
          <p:cNvSpPr txBox="1"/>
          <p:nvPr/>
        </p:nvSpPr>
        <p:spPr>
          <a:xfrm>
            <a:off x="4695217" y="1059581"/>
            <a:ext cx="41621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전국단위 아토피피부염 발병률 </a:t>
            </a:r>
            <a:r>
              <a:rPr lang="en-US" altLang="ko-KR" sz="1500" b="1" dirty="0"/>
              <a:t>MLR </a:t>
            </a:r>
            <a:r>
              <a:rPr lang="ko-KR" altLang="en-US" sz="1500" b="1" dirty="0"/>
              <a:t>예측모델</a:t>
            </a:r>
            <a:endParaRPr lang="en-US" altLang="ko-KR" sz="1500" b="1" dirty="0"/>
          </a:p>
        </p:txBody>
      </p:sp>
    </p:spTree>
    <p:extLst>
      <p:ext uri="{BB962C8B-B14F-4D97-AF65-F5344CB8AC3E}">
        <p14:creationId xmlns:p14="http://schemas.microsoft.com/office/powerpoint/2010/main" val="2413254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2D9389-C858-60D9-8355-168BD2E61B2B}"/>
              </a:ext>
            </a:extLst>
          </p:cNvPr>
          <p:cNvSpPr txBox="1"/>
          <p:nvPr/>
        </p:nvSpPr>
        <p:spPr>
          <a:xfrm>
            <a:off x="8222589" y="187194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01. </a:t>
            </a:r>
            <a:r>
              <a:rPr lang="ko-KR" altLang="en-US" sz="1200" dirty="0"/>
              <a:t>리뷰</a:t>
            </a:r>
            <a:r>
              <a:rPr lang="en-US" altLang="ko-KR" sz="1200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F9821-AA17-21C2-17E2-5031DE069BA2}"/>
              </a:ext>
            </a:extLst>
          </p:cNvPr>
          <p:cNvSpPr txBox="1"/>
          <p:nvPr/>
        </p:nvSpPr>
        <p:spPr>
          <a:xfrm>
            <a:off x="2511187" y="2417861"/>
            <a:ext cx="412164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700" b="1" dirty="0"/>
              <a:t>지역단위 아토피피부염 발병률 예측모델</a:t>
            </a:r>
            <a:endParaRPr lang="en-US" altLang="ko-KR" sz="1700" b="1" dirty="0"/>
          </a:p>
        </p:txBody>
      </p:sp>
    </p:spTree>
    <p:extLst>
      <p:ext uri="{BB962C8B-B14F-4D97-AF65-F5344CB8AC3E}">
        <p14:creationId xmlns:p14="http://schemas.microsoft.com/office/powerpoint/2010/main" val="3983062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32EA77-C597-6BF1-19F7-A37765FC854D}"/>
              </a:ext>
            </a:extLst>
          </p:cNvPr>
          <p:cNvSpPr txBox="1"/>
          <p:nvPr/>
        </p:nvSpPr>
        <p:spPr>
          <a:xfrm>
            <a:off x="7166211" y="187194"/>
            <a:ext cx="1861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03. </a:t>
            </a:r>
            <a:r>
              <a:rPr lang="ko-KR" altLang="en-US" sz="1200" dirty="0"/>
              <a:t>인공신경망 모델 </a:t>
            </a:r>
            <a:r>
              <a:rPr lang="en-US" altLang="ko-KR" sz="1200" dirty="0"/>
              <a:t>(2)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26A6D5-70A7-5BE5-6F91-BA97F3AB34B2}"/>
              </a:ext>
            </a:extLst>
          </p:cNvPr>
          <p:cNvSpPr txBox="1"/>
          <p:nvPr/>
        </p:nvSpPr>
        <p:spPr>
          <a:xfrm>
            <a:off x="251520" y="699542"/>
            <a:ext cx="8640960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/>
              <a:t>지역단위 아토피피부염 발병률  </a:t>
            </a:r>
            <a:r>
              <a:rPr lang="en-US" altLang="ko-KR" sz="1500" b="1" dirty="0"/>
              <a:t>ANN </a:t>
            </a:r>
            <a:r>
              <a:rPr lang="ko-KR" altLang="en-US" sz="1500" b="1" dirty="0"/>
              <a:t>예측모델 개발을 위한 실험 파라미터 설정</a:t>
            </a:r>
            <a:endParaRPr lang="en-US" altLang="ko-KR" sz="1500" b="1" dirty="0"/>
          </a:p>
          <a:p>
            <a:pPr algn="ctr">
              <a:lnSpc>
                <a:spcPct val="150000"/>
              </a:lnSpc>
            </a:pPr>
            <a:r>
              <a:rPr lang="en-US" altLang="ko-KR" sz="1500" b="1" dirty="0"/>
              <a:t>10</a:t>
            </a:r>
            <a:r>
              <a:rPr lang="ko-KR" altLang="en-US" sz="1500" b="1" dirty="0"/>
              <a:t>가지 경우의 수</a:t>
            </a:r>
            <a:endParaRPr lang="en-US" altLang="ko-KR" sz="1500" b="1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A608F6B-1990-E4B4-835D-CE19108F8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173540"/>
              </p:ext>
            </p:extLst>
          </p:nvPr>
        </p:nvGraphicFramePr>
        <p:xfrm>
          <a:off x="2474890" y="1924042"/>
          <a:ext cx="4176464" cy="1799836"/>
        </p:xfrm>
        <a:graphic>
          <a:graphicData uri="http://schemas.openxmlformats.org/drawingml/2006/table">
            <a:tbl>
              <a:tblPr/>
              <a:tblGrid>
                <a:gridCol w="2059374">
                  <a:extLst>
                    <a:ext uri="{9D8B030D-6E8A-4147-A177-3AD203B41FA5}">
                      <a16:colId xmlns:a16="http://schemas.microsoft.com/office/drawing/2014/main" val="855645725"/>
                    </a:ext>
                  </a:extLst>
                </a:gridCol>
                <a:gridCol w="2117090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</a:tblGrid>
              <a:tr h="318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Hidden node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Threshold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14810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 * 2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 * 4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0.000001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0.000005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0.00001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0.00005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0.0001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6560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2D9389-C858-60D9-8355-168BD2E61B2B}"/>
              </a:ext>
            </a:extLst>
          </p:cNvPr>
          <p:cNvSpPr txBox="1"/>
          <p:nvPr/>
        </p:nvSpPr>
        <p:spPr>
          <a:xfrm>
            <a:off x="8222589" y="187194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01. </a:t>
            </a:r>
            <a:r>
              <a:rPr lang="ko-KR" altLang="en-US" sz="1200" dirty="0"/>
              <a:t>리뷰</a:t>
            </a:r>
            <a:r>
              <a:rPr lang="en-US" altLang="ko-KR" sz="1200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F9821-AA17-21C2-17E2-5031DE069BA2}"/>
              </a:ext>
            </a:extLst>
          </p:cNvPr>
          <p:cNvSpPr txBox="1"/>
          <p:nvPr/>
        </p:nvSpPr>
        <p:spPr>
          <a:xfrm>
            <a:off x="467544" y="1131590"/>
            <a:ext cx="8006807" cy="32285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400" b="1" dirty="0"/>
              <a:t>논문 작성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피드백 반영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지역단위 </a:t>
            </a:r>
            <a:r>
              <a:rPr lang="en-US" altLang="ko-KR" sz="1400" b="1" dirty="0"/>
              <a:t>&amp; </a:t>
            </a:r>
            <a:r>
              <a:rPr lang="ko-KR" altLang="en-US" sz="1400" b="1" dirty="0"/>
              <a:t>지역별 모델 </a:t>
            </a:r>
            <a:r>
              <a:rPr lang="en-US" altLang="ko-KR" sz="1400" b="1" dirty="0"/>
              <a:t>8</a:t>
            </a:r>
            <a:r>
              <a:rPr lang="ko-KR" altLang="en-US" sz="1400" b="1" dirty="0"/>
              <a:t>개 추가</a:t>
            </a:r>
            <a:r>
              <a:rPr lang="en-US" altLang="ko-KR" sz="1400" b="1" dirty="0"/>
              <a:t>)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400" b="1" dirty="0"/>
              <a:t>다중선형회귀 모델 </a:t>
            </a:r>
            <a:r>
              <a:rPr lang="en-US" altLang="ko-KR" sz="1400" b="1" dirty="0"/>
              <a:t>In-sample, Out-of-sample </a:t>
            </a:r>
            <a:r>
              <a:rPr lang="ko-KR" altLang="en-US" sz="1400" b="1" dirty="0"/>
              <a:t>데이터 비율 </a:t>
            </a:r>
            <a:r>
              <a:rPr lang="en-US" altLang="ko-KR" sz="1400" b="1" dirty="0"/>
              <a:t>80%, 20%</a:t>
            </a:r>
            <a:r>
              <a:rPr lang="ko-KR" altLang="en-US" sz="1400" b="1" dirty="0"/>
              <a:t>로 변경하여 결과 수정</a:t>
            </a:r>
            <a:endParaRPr lang="en-US" altLang="ko-KR" sz="1400" b="1" dirty="0"/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400" b="1" dirty="0"/>
              <a:t>인공신경망 모델 파라미터 설정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문헌연구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사전실험</a:t>
            </a:r>
            <a:r>
              <a:rPr lang="en-US" altLang="ko-KR" sz="1400" b="1" dirty="0"/>
              <a:t>)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400" b="1" dirty="0"/>
              <a:t>인공신경망을 이용한 전국단위 아토피피부염 발병률 예측모델 수정</a:t>
            </a:r>
            <a:endParaRPr lang="en-US" altLang="ko-KR" sz="1400" b="1" dirty="0"/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400" b="1" dirty="0"/>
              <a:t>지역단위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지역별 성별 및 연령대별 아토피피부염 발병률 예측모델 추가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총 </a:t>
            </a:r>
            <a:r>
              <a:rPr lang="en-US" altLang="ko-KR" sz="1400" b="1" dirty="0"/>
              <a:t>4</a:t>
            </a:r>
            <a:r>
              <a:rPr lang="ko-KR" altLang="en-US" sz="1400" b="1" dirty="0"/>
              <a:t>개</a:t>
            </a:r>
            <a:r>
              <a:rPr lang="en-US" altLang="ko-KR" sz="1400" b="1" dirty="0"/>
              <a:t>)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400" b="1" dirty="0"/>
              <a:t>지역단위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지역별 아토피피부염 발병률 예측모델 추가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총 </a:t>
            </a:r>
            <a:r>
              <a:rPr lang="en-US" altLang="ko-KR" sz="1400" b="1" dirty="0"/>
              <a:t>4</a:t>
            </a:r>
            <a:r>
              <a:rPr lang="ko-KR" altLang="en-US" sz="1400" b="1" dirty="0"/>
              <a:t>개</a:t>
            </a:r>
            <a:r>
              <a:rPr lang="en-US" altLang="ko-KR" sz="1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81229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AE9ABEA-874D-6C5C-6782-63AD6E77A9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722862"/>
              </p:ext>
            </p:extLst>
          </p:nvPr>
        </p:nvGraphicFramePr>
        <p:xfrm>
          <a:off x="1011214" y="1491630"/>
          <a:ext cx="7095373" cy="1901008"/>
        </p:xfrm>
        <a:graphic>
          <a:graphicData uri="http://schemas.openxmlformats.org/drawingml/2006/table">
            <a:tbl>
              <a:tblPr/>
              <a:tblGrid>
                <a:gridCol w="1656184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979085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1285389">
                  <a:extLst>
                    <a:ext uri="{9D8B030D-6E8A-4147-A177-3AD203B41FA5}">
                      <a16:colId xmlns:a16="http://schemas.microsoft.com/office/drawing/2014/main" val="1909716422"/>
                    </a:ext>
                  </a:extLst>
                </a:gridCol>
                <a:gridCol w="944663">
                  <a:extLst>
                    <a:ext uri="{9D8B030D-6E8A-4147-A177-3AD203B41FA5}">
                      <a16:colId xmlns:a16="http://schemas.microsoft.com/office/drawing/2014/main" val="1809118789"/>
                    </a:ext>
                  </a:extLst>
                </a:gridCol>
                <a:gridCol w="1115026">
                  <a:extLst>
                    <a:ext uri="{9D8B030D-6E8A-4147-A177-3AD203B41FA5}">
                      <a16:colId xmlns:a16="http://schemas.microsoft.com/office/drawing/2014/main" val="2826247814"/>
                    </a:ext>
                  </a:extLst>
                </a:gridCol>
                <a:gridCol w="1115026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23762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Input Variable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Parameters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baseline="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Train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baseline="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Valid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188856"/>
                  </a:ext>
                </a:extLst>
              </a:tr>
              <a:tr h="237626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Input Variable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Hidden node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threshold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37626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5~9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세 인구비율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40~44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세 인구비율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PM10,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기온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 </a:t>
                      </a:r>
                      <a:r>
                        <a:rPr lang="ko-KR" altLang="en-US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* </a:t>
                      </a:r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0.1662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0.1263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0.1767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2376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0.1347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0.1813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0.1214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5283356"/>
                  </a:ext>
                </a:extLst>
              </a:tr>
              <a:tr h="2376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0.1577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0.1691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0.0768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979686"/>
                  </a:ext>
                </a:extLst>
              </a:tr>
              <a:tr h="237626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 </a:t>
                      </a:r>
                      <a:r>
                        <a:rPr lang="ko-KR" altLang="en-US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* </a:t>
                      </a:r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altLang="en-US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0.1703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0.1869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0.1989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8393758"/>
                  </a:ext>
                </a:extLst>
              </a:tr>
              <a:tr h="2376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0.1881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0.1340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0.1270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6463903"/>
                  </a:ext>
                </a:extLst>
              </a:tr>
              <a:tr h="237626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0.1153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0.1116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0.1177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A11C64D2-301A-932D-7FD0-8EADEEBC3CAB}"/>
              </a:ext>
            </a:extLst>
          </p:cNvPr>
          <p:cNvSpPr txBox="1"/>
          <p:nvPr/>
        </p:nvSpPr>
        <p:spPr>
          <a:xfrm>
            <a:off x="913869" y="771550"/>
            <a:ext cx="72985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/>
              <a:t>Train data : 60%(36</a:t>
            </a:r>
            <a:r>
              <a:rPr lang="ko-KR" altLang="en-US" sz="1500" b="1" dirty="0"/>
              <a:t>개</a:t>
            </a:r>
            <a:r>
              <a:rPr lang="en-US" altLang="ko-KR" sz="1500" b="1" dirty="0"/>
              <a:t>), Valid data : 20%(12</a:t>
            </a:r>
            <a:r>
              <a:rPr lang="ko-KR" altLang="en-US" sz="1500" b="1" dirty="0"/>
              <a:t>개</a:t>
            </a:r>
            <a:r>
              <a:rPr lang="en-US" altLang="ko-KR" sz="1500" b="1" dirty="0"/>
              <a:t>) Test data : 20%(12</a:t>
            </a:r>
            <a:r>
              <a:rPr lang="ko-KR" altLang="en-US" sz="1500" b="1" dirty="0"/>
              <a:t>개</a:t>
            </a:r>
            <a:r>
              <a:rPr lang="en-US" altLang="ko-KR" sz="1500" b="1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BAD36B-589E-AE5F-7496-34231B65013E}"/>
              </a:ext>
            </a:extLst>
          </p:cNvPr>
          <p:cNvSpPr txBox="1"/>
          <p:nvPr/>
        </p:nvSpPr>
        <p:spPr>
          <a:xfrm>
            <a:off x="7166211" y="187194"/>
            <a:ext cx="1861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03. </a:t>
            </a:r>
            <a:r>
              <a:rPr lang="ko-KR" altLang="en-US" sz="1200" dirty="0"/>
              <a:t>인공신경망 모델 </a:t>
            </a:r>
            <a:r>
              <a:rPr lang="en-US" altLang="ko-KR" sz="1200" dirty="0"/>
              <a:t>(2) </a:t>
            </a:r>
          </a:p>
        </p:txBody>
      </p:sp>
    </p:spTree>
    <p:extLst>
      <p:ext uri="{BB962C8B-B14F-4D97-AF65-F5344CB8AC3E}">
        <p14:creationId xmlns:p14="http://schemas.microsoft.com/office/powerpoint/2010/main" val="12520972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F9821-AA17-21C2-17E2-5031DE069BA2}"/>
              </a:ext>
            </a:extLst>
          </p:cNvPr>
          <p:cNvSpPr txBox="1"/>
          <p:nvPr/>
        </p:nvSpPr>
        <p:spPr>
          <a:xfrm>
            <a:off x="1103270" y="605401"/>
            <a:ext cx="7429170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/>
              <a:t>지역단위 아토피피부염 발병률 </a:t>
            </a:r>
            <a:r>
              <a:rPr lang="en-US" altLang="ko-KR" sz="1500" b="1" dirty="0"/>
              <a:t>MLR </a:t>
            </a:r>
            <a:r>
              <a:rPr lang="ko-KR" altLang="en-US" sz="1500" b="1" dirty="0"/>
              <a:t>예측모델</a:t>
            </a:r>
            <a:endParaRPr lang="en-US" altLang="ko-KR" sz="1500" b="1" dirty="0"/>
          </a:p>
          <a:p>
            <a:pPr algn="ctr">
              <a:lnSpc>
                <a:spcPct val="150000"/>
              </a:lnSpc>
            </a:pPr>
            <a:r>
              <a:rPr lang="en-US" altLang="ko-KR" sz="1500" b="1" dirty="0"/>
              <a:t>In-sample data : 80%(48</a:t>
            </a:r>
            <a:r>
              <a:rPr lang="ko-KR" altLang="en-US" sz="1500" b="1" dirty="0"/>
              <a:t>개 데이터</a:t>
            </a:r>
            <a:r>
              <a:rPr lang="en-US" altLang="ko-KR" sz="1500" b="1" dirty="0"/>
              <a:t>), Out-of-sample data : 20%(12</a:t>
            </a:r>
            <a:r>
              <a:rPr lang="ko-KR" altLang="en-US" sz="1500" b="1" dirty="0"/>
              <a:t>개 데이터</a:t>
            </a:r>
            <a:r>
              <a:rPr lang="en-US" altLang="ko-KR" sz="1500" b="1" dirty="0"/>
              <a:t>)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1353733-71D4-91D2-610F-0EAD27A617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46583"/>
              </p:ext>
            </p:extLst>
          </p:nvPr>
        </p:nvGraphicFramePr>
        <p:xfrm>
          <a:off x="227319" y="1669410"/>
          <a:ext cx="4130345" cy="1454364"/>
        </p:xfrm>
        <a:graphic>
          <a:graphicData uri="http://schemas.openxmlformats.org/drawingml/2006/table">
            <a:tbl>
              <a:tblPr/>
              <a:tblGrid>
                <a:gridCol w="658429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867979">
                  <a:extLst>
                    <a:ext uri="{9D8B030D-6E8A-4147-A177-3AD203B41FA5}">
                      <a16:colId xmlns:a16="http://schemas.microsoft.com/office/drawing/2014/main" val="855645725"/>
                    </a:ext>
                  </a:extLst>
                </a:gridCol>
                <a:gridCol w="867979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867979">
                  <a:extLst>
                    <a:ext uri="{9D8B030D-6E8A-4147-A177-3AD203B41FA5}">
                      <a16:colId xmlns:a16="http://schemas.microsoft.com/office/drawing/2014/main" val="4139503238"/>
                    </a:ext>
                  </a:extLst>
                </a:gridCol>
                <a:gridCol w="867979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242394"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Estimate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Std. </a:t>
                      </a:r>
                      <a:r>
                        <a:rPr lang="en-US" altLang="ko-KR" sz="1100" b="1" kern="100" dirty="0" err="1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Eroor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 value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p-value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42394">
                <a:tc>
                  <a:txBody>
                    <a:bodyPr/>
                    <a:lstStyle/>
                    <a:p>
                      <a:pPr algn="ctr" fontAlgn="ctr"/>
                      <a:r>
                        <a:rPr lang="pt-BR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Intercept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1.11564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0.32721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3.410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0.000685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2423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MW0.5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0.38499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0.05783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6.658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5.32e-11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4053269"/>
                  </a:ext>
                </a:extLst>
              </a:tr>
              <a:tr h="2423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MW4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-0.04297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0.04307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-0.998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0.318683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5650715"/>
                  </a:ext>
                </a:extLst>
              </a:tr>
              <a:tr h="2423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x5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0.12881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0.04046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3.184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0.001514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3538545"/>
                  </a:ext>
                </a:extLst>
              </a:tr>
              <a:tr h="2423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z1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0.24540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0.03926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6.251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6.78e-10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9244021-8549-D1AF-5B11-78DAE4A2E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176915"/>
              </p:ext>
            </p:extLst>
          </p:nvPr>
        </p:nvGraphicFramePr>
        <p:xfrm>
          <a:off x="4596840" y="3460402"/>
          <a:ext cx="4321527" cy="1075078"/>
        </p:xfrm>
        <a:graphic>
          <a:graphicData uri="http://schemas.openxmlformats.org/drawingml/2006/table">
            <a:tbl>
              <a:tblPr/>
              <a:tblGrid>
                <a:gridCol w="1617657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1351935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1351935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26241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In-sample test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b="1" kern="100" baseline="300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0.1114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62419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Adj 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b="1" kern="100" baseline="300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0.1068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2624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p-value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&lt; 2.2e-16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6047977"/>
                  </a:ext>
                </a:extLst>
              </a:tr>
              <a:tr h="2878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Out-of-sample test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0.1015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019027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AC749FD-81DA-CDF8-FFF0-A66C03BD97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225974"/>
              </p:ext>
            </p:extLst>
          </p:nvPr>
        </p:nvGraphicFramePr>
        <p:xfrm>
          <a:off x="4594954" y="1669410"/>
          <a:ext cx="4327130" cy="1454364"/>
        </p:xfrm>
        <a:graphic>
          <a:graphicData uri="http://schemas.openxmlformats.org/drawingml/2006/table">
            <a:tbl>
              <a:tblPr/>
              <a:tblGrid>
                <a:gridCol w="701954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568300">
                  <a:extLst>
                    <a:ext uri="{9D8B030D-6E8A-4147-A177-3AD203B41FA5}">
                      <a16:colId xmlns:a16="http://schemas.microsoft.com/office/drawing/2014/main" val="855645725"/>
                    </a:ext>
                  </a:extLst>
                </a:gridCol>
                <a:gridCol w="764219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764219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  <a:gridCol w="764219">
                  <a:extLst>
                    <a:ext uri="{9D8B030D-6E8A-4147-A177-3AD203B41FA5}">
                      <a16:colId xmlns:a16="http://schemas.microsoft.com/office/drawing/2014/main" val="2782658089"/>
                    </a:ext>
                  </a:extLst>
                </a:gridCol>
                <a:gridCol w="764219">
                  <a:extLst>
                    <a:ext uri="{9D8B030D-6E8A-4147-A177-3AD203B41FA5}">
                      <a16:colId xmlns:a16="http://schemas.microsoft.com/office/drawing/2014/main" val="2433536094"/>
                    </a:ext>
                  </a:extLst>
                </a:gridCol>
              </a:tblGrid>
              <a:tr h="242394"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 err="1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Df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Sum Sq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Mean Sq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F value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p-value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423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MW0.5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45.70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45.702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56.3572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1.688e-13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604127"/>
                  </a:ext>
                </a:extLst>
              </a:tr>
              <a:tr h="2423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MW4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0.09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0.090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0.1113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0.7387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5316468"/>
                  </a:ext>
                </a:extLst>
              </a:tr>
              <a:tr h="2423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x5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0.13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0.126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0.1555</a:t>
                      </a:r>
                      <a:endParaRPr lang="ko-KR" altLang="ko-KR" sz="11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0.6934</a:t>
                      </a:r>
                      <a:endParaRPr lang="ko-KR" altLang="ko-KR" sz="11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3538545"/>
                  </a:ext>
                </a:extLst>
              </a:tr>
              <a:tr h="2423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z1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31.69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31.688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39.0755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6.780e-10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981740"/>
                  </a:ext>
                </a:extLst>
              </a:tr>
              <a:tr h="2423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Residuals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763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618.74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0.811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44580D7-D146-28D8-3971-AD4B26C5B7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30070"/>
              </p:ext>
            </p:extLst>
          </p:nvPr>
        </p:nvGraphicFramePr>
        <p:xfrm>
          <a:off x="225633" y="3722733"/>
          <a:ext cx="4130345" cy="550416"/>
        </p:xfrm>
        <a:graphic>
          <a:graphicData uri="http://schemas.openxmlformats.org/drawingml/2006/table">
            <a:tbl>
              <a:tblPr/>
              <a:tblGrid>
                <a:gridCol w="828941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825351">
                  <a:extLst>
                    <a:ext uri="{9D8B030D-6E8A-4147-A177-3AD203B41FA5}">
                      <a16:colId xmlns:a16="http://schemas.microsoft.com/office/drawing/2014/main" val="855645725"/>
                    </a:ext>
                  </a:extLst>
                </a:gridCol>
                <a:gridCol w="825351">
                  <a:extLst>
                    <a:ext uri="{9D8B030D-6E8A-4147-A177-3AD203B41FA5}">
                      <a16:colId xmlns:a16="http://schemas.microsoft.com/office/drawing/2014/main" val="139135686"/>
                    </a:ext>
                  </a:extLst>
                </a:gridCol>
                <a:gridCol w="825351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825351">
                  <a:extLst>
                    <a:ext uri="{9D8B030D-6E8A-4147-A177-3AD203B41FA5}">
                      <a16:colId xmlns:a16="http://schemas.microsoft.com/office/drawing/2014/main" val="2433536094"/>
                    </a:ext>
                  </a:extLst>
                </a:gridCol>
              </a:tblGrid>
              <a:tr h="275208"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MW0.5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MW4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x5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z1</a:t>
                      </a:r>
                      <a:endParaRPr lang="ko-KR" altLang="ko-KR" sz="1100" b="1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752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VIF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1.402529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1.471342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1.525514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1.461752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D8A8E563-70C1-4F0A-957A-D52EC045EC1E}"/>
              </a:ext>
            </a:extLst>
          </p:cNvPr>
          <p:cNvSpPr txBox="1"/>
          <p:nvPr/>
        </p:nvSpPr>
        <p:spPr>
          <a:xfrm>
            <a:off x="7299260" y="187194"/>
            <a:ext cx="172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02. </a:t>
            </a:r>
            <a:r>
              <a:rPr lang="ko-KR" altLang="en-US" sz="1200" dirty="0"/>
              <a:t>다중선형회귀 모델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168460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A9837-38FA-8F9C-48E4-76E95D652037}"/>
              </a:ext>
            </a:extLst>
          </p:cNvPr>
          <p:cNvSpPr txBox="1"/>
          <p:nvPr/>
        </p:nvSpPr>
        <p:spPr>
          <a:xfrm>
            <a:off x="854708" y="1658708"/>
            <a:ext cx="22322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/>
              <a:t>다중선형회귀 모델 결과</a:t>
            </a:r>
            <a:endParaRPr lang="en-US" altLang="ko-KR" sz="15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FDAF8A-9B90-64A2-2D1C-49629E025EDC}"/>
              </a:ext>
            </a:extLst>
          </p:cNvPr>
          <p:cNvSpPr txBox="1"/>
          <p:nvPr/>
        </p:nvSpPr>
        <p:spPr>
          <a:xfrm>
            <a:off x="5057198" y="1658708"/>
            <a:ext cx="28847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인공신경망 모델 결과 </a:t>
            </a:r>
            <a:r>
              <a:rPr lang="ko-KR" altLang="en-US" sz="1500" b="1"/>
              <a:t>상위 </a:t>
            </a:r>
            <a:r>
              <a:rPr lang="en-US" altLang="ko-KR" sz="1500" b="1" dirty="0"/>
              <a:t>5</a:t>
            </a:r>
            <a:r>
              <a:rPr lang="ko-KR" altLang="en-US" sz="1500" b="1" dirty="0"/>
              <a:t>개</a:t>
            </a:r>
            <a:endParaRPr lang="en-US" altLang="ko-KR" sz="15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E51C44-FF23-5105-CB2A-D8281882C5EC}"/>
              </a:ext>
            </a:extLst>
          </p:cNvPr>
          <p:cNvSpPr txBox="1"/>
          <p:nvPr/>
        </p:nvSpPr>
        <p:spPr>
          <a:xfrm>
            <a:off x="7166211" y="187194"/>
            <a:ext cx="1861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03. </a:t>
            </a:r>
            <a:r>
              <a:rPr lang="ko-KR" altLang="en-US" sz="1200" dirty="0"/>
              <a:t>인공신경망 모델 </a:t>
            </a:r>
            <a:r>
              <a:rPr lang="en-US" altLang="ko-KR" sz="1200" dirty="0"/>
              <a:t>(2) 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7778EF-1E71-C456-0512-8468BA6D4A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182874"/>
              </p:ext>
            </p:extLst>
          </p:nvPr>
        </p:nvGraphicFramePr>
        <p:xfrm>
          <a:off x="4080907" y="2211711"/>
          <a:ext cx="4837286" cy="1584175"/>
        </p:xfrm>
        <a:graphic>
          <a:graphicData uri="http://schemas.openxmlformats.org/drawingml/2006/table">
            <a:tbl>
              <a:tblPr/>
              <a:tblGrid>
                <a:gridCol w="1114197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880957">
                  <a:extLst>
                    <a:ext uri="{9D8B030D-6E8A-4147-A177-3AD203B41FA5}">
                      <a16:colId xmlns:a16="http://schemas.microsoft.com/office/drawing/2014/main" val="1909716422"/>
                    </a:ext>
                  </a:extLst>
                </a:gridCol>
                <a:gridCol w="764338">
                  <a:extLst>
                    <a:ext uri="{9D8B030D-6E8A-4147-A177-3AD203B41FA5}">
                      <a16:colId xmlns:a16="http://schemas.microsoft.com/office/drawing/2014/main" val="1809118789"/>
                    </a:ext>
                  </a:extLst>
                </a:gridCol>
                <a:gridCol w="850751">
                  <a:extLst>
                    <a:ext uri="{9D8B030D-6E8A-4147-A177-3AD203B41FA5}">
                      <a16:colId xmlns:a16="http://schemas.microsoft.com/office/drawing/2014/main" val="2826247814"/>
                    </a:ext>
                  </a:extLst>
                </a:gridCol>
                <a:gridCol w="1227043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236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Parameters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baseline="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Train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baseline="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Valid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188856"/>
                  </a:ext>
                </a:extLst>
              </a:tr>
              <a:tr h="236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Hidden node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threshold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* 4</a:t>
                      </a:r>
                    </a:p>
                  </a:txBody>
                  <a:tcPr marL="9525" marR="9525" marT="9525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0.00001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0.1703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0.1869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0.1989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* 2</a:t>
                      </a:r>
                    </a:p>
                  </a:txBody>
                  <a:tcPr marL="9525" marR="9525" marT="9525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0.00001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0.1662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0.1263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0.1767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311966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* 4</a:t>
                      </a:r>
                    </a:p>
                  </a:txBody>
                  <a:tcPr marL="9525" marR="9525" marT="9525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0.00005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0.1881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0.134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0.127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579323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* 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0.00005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0.1347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0.1813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0.1214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979686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* 4</a:t>
                      </a:r>
                    </a:p>
                  </a:txBody>
                  <a:tcPr marL="9525" marR="9525" marT="9525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0.1153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0.1116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0.1177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D9A04F1-189C-8981-D20E-06913E32D3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124218"/>
              </p:ext>
            </p:extLst>
          </p:nvPr>
        </p:nvGraphicFramePr>
        <p:xfrm>
          <a:off x="298716" y="2516360"/>
          <a:ext cx="3434980" cy="974875"/>
        </p:xfrm>
        <a:graphic>
          <a:graphicData uri="http://schemas.openxmlformats.org/drawingml/2006/table">
            <a:tbl>
              <a:tblPr/>
              <a:tblGrid>
                <a:gridCol w="1418757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1008111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22869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In-sample test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b="1" kern="100" baseline="300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0.1114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28694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Adj 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b="1" kern="100" baseline="300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0.1068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2286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p-value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&lt; 2.2e-16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6047977"/>
                  </a:ext>
                </a:extLst>
              </a:tr>
              <a:tr h="2887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Out-of-sample test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0.1015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01902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0C87084-362B-A32A-E74B-3886E35B837A}"/>
              </a:ext>
            </a:extLst>
          </p:cNvPr>
          <p:cNvSpPr txBox="1"/>
          <p:nvPr/>
        </p:nvSpPr>
        <p:spPr>
          <a:xfrm>
            <a:off x="1641243" y="621307"/>
            <a:ext cx="58615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지역단위 아토피피부염 발병률 예측모델 비교</a:t>
            </a:r>
            <a:endParaRPr lang="en-US" altLang="ko-KR" sz="1500" b="1" dirty="0"/>
          </a:p>
        </p:txBody>
      </p:sp>
    </p:spTree>
    <p:extLst>
      <p:ext uri="{BB962C8B-B14F-4D97-AF65-F5344CB8AC3E}">
        <p14:creationId xmlns:p14="http://schemas.microsoft.com/office/powerpoint/2010/main" val="1317286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7FC68F-AA5B-F717-0863-E3F68A3B9FE6}"/>
              </a:ext>
            </a:extLst>
          </p:cNvPr>
          <p:cNvSpPr txBox="1"/>
          <p:nvPr/>
        </p:nvSpPr>
        <p:spPr>
          <a:xfrm>
            <a:off x="7398646" y="187194"/>
            <a:ext cx="1628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02. </a:t>
            </a:r>
            <a:r>
              <a:rPr lang="ko-KR" altLang="en-US" sz="1200" dirty="0"/>
              <a:t>인공신경망 모델</a:t>
            </a:r>
            <a:r>
              <a:rPr lang="en-US" altLang="ko-KR" sz="12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0E6A03-27B4-E738-3CD5-4FAC8BCD3A36}"/>
              </a:ext>
            </a:extLst>
          </p:cNvPr>
          <p:cNvSpPr txBox="1"/>
          <p:nvPr/>
        </p:nvSpPr>
        <p:spPr>
          <a:xfrm>
            <a:off x="258658" y="1059582"/>
            <a:ext cx="41621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지역단위 아토피피부염 발병률 </a:t>
            </a:r>
            <a:r>
              <a:rPr lang="en-US" altLang="ko-KR" sz="1500" b="1" dirty="0"/>
              <a:t>ANN </a:t>
            </a:r>
            <a:r>
              <a:rPr lang="ko-KR" altLang="en-US" sz="1500" b="1" dirty="0"/>
              <a:t>예측모델</a:t>
            </a:r>
            <a:endParaRPr lang="en-US" altLang="ko-KR" sz="15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164D58-CA5A-B563-3B50-A07E64834175}"/>
              </a:ext>
            </a:extLst>
          </p:cNvPr>
          <p:cNvSpPr txBox="1"/>
          <p:nvPr/>
        </p:nvSpPr>
        <p:spPr>
          <a:xfrm>
            <a:off x="4695217" y="1059581"/>
            <a:ext cx="41621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지역단위 아토피피부염 발병률 </a:t>
            </a:r>
            <a:r>
              <a:rPr lang="en-US" altLang="ko-KR" sz="1500" b="1" dirty="0"/>
              <a:t>MLR </a:t>
            </a:r>
            <a:r>
              <a:rPr lang="ko-KR" altLang="en-US" sz="1500" b="1" dirty="0"/>
              <a:t>예측모델</a:t>
            </a:r>
            <a:endParaRPr lang="en-US" altLang="ko-KR" sz="15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5FCE005-8C86-7074-7965-B0A4D16FE6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961" y="1419622"/>
            <a:ext cx="4410657" cy="288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D08689E-4EAB-26CF-4953-F40DEFC2BB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5" y="1419622"/>
            <a:ext cx="441065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679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2D9389-C858-60D9-8355-168BD2E61B2B}"/>
              </a:ext>
            </a:extLst>
          </p:cNvPr>
          <p:cNvSpPr txBox="1"/>
          <p:nvPr/>
        </p:nvSpPr>
        <p:spPr>
          <a:xfrm>
            <a:off x="8222589" y="187194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01. </a:t>
            </a:r>
            <a:r>
              <a:rPr lang="ko-KR" altLang="en-US" sz="1200" dirty="0"/>
              <a:t>리뷰</a:t>
            </a:r>
            <a:r>
              <a:rPr lang="en-US" altLang="ko-KR" sz="1200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F9821-AA17-21C2-17E2-5031DE069BA2}"/>
              </a:ext>
            </a:extLst>
          </p:cNvPr>
          <p:cNvSpPr txBox="1"/>
          <p:nvPr/>
        </p:nvSpPr>
        <p:spPr>
          <a:xfrm>
            <a:off x="2620191" y="2417861"/>
            <a:ext cx="390363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700" b="1" dirty="0"/>
              <a:t>지역별 아토피피부염 발병률 예측모델</a:t>
            </a:r>
            <a:endParaRPr lang="en-US" altLang="ko-KR" sz="1700" b="1" dirty="0"/>
          </a:p>
        </p:txBody>
      </p:sp>
    </p:spTree>
    <p:extLst>
      <p:ext uri="{BB962C8B-B14F-4D97-AF65-F5344CB8AC3E}">
        <p14:creationId xmlns:p14="http://schemas.microsoft.com/office/powerpoint/2010/main" val="2264679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F9821-AA17-21C2-17E2-5031DE069BA2}"/>
              </a:ext>
            </a:extLst>
          </p:cNvPr>
          <p:cNvSpPr txBox="1"/>
          <p:nvPr/>
        </p:nvSpPr>
        <p:spPr>
          <a:xfrm>
            <a:off x="913869" y="521541"/>
            <a:ext cx="7298506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/>
              <a:t>지역별</a:t>
            </a:r>
            <a:r>
              <a:rPr lang="en-US" altLang="ko-KR" sz="1500" b="1" dirty="0"/>
              <a:t> </a:t>
            </a:r>
            <a:r>
              <a:rPr lang="ko-KR" altLang="en-US" sz="1500" b="1" dirty="0"/>
              <a:t>아토피피부염 발병률 </a:t>
            </a:r>
            <a:r>
              <a:rPr lang="en-US" altLang="ko-KR" sz="1500" b="1" dirty="0"/>
              <a:t>MLR</a:t>
            </a:r>
            <a:r>
              <a:rPr lang="ko-KR" altLang="en-US" sz="1500" b="1" dirty="0"/>
              <a:t>예측모델</a:t>
            </a:r>
            <a:endParaRPr lang="en-US" altLang="ko-KR" sz="1500" b="1" dirty="0"/>
          </a:p>
          <a:p>
            <a:pPr algn="ctr">
              <a:lnSpc>
                <a:spcPct val="150000"/>
              </a:lnSpc>
            </a:pPr>
            <a:r>
              <a:rPr lang="en-US" altLang="ko-KR" sz="1500" b="1" dirty="0"/>
              <a:t>In-sample data : 80%(1632</a:t>
            </a:r>
            <a:r>
              <a:rPr lang="ko-KR" altLang="en-US" sz="1500" b="1" dirty="0"/>
              <a:t>개 데이터</a:t>
            </a:r>
            <a:r>
              <a:rPr lang="en-US" altLang="ko-KR" sz="1500" b="1" dirty="0"/>
              <a:t>), Out-of-sample data : 20%(408</a:t>
            </a:r>
            <a:r>
              <a:rPr lang="ko-KR" altLang="en-US" sz="1500" b="1" dirty="0"/>
              <a:t>개 데이터</a:t>
            </a:r>
            <a:r>
              <a:rPr lang="en-US" altLang="ko-KR" sz="1500" b="1" dirty="0"/>
              <a:t>)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1353733-71D4-91D2-610F-0EAD27A617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623441"/>
              </p:ext>
            </p:extLst>
          </p:nvPr>
        </p:nvGraphicFramePr>
        <p:xfrm>
          <a:off x="418595" y="1419622"/>
          <a:ext cx="3842315" cy="3555027"/>
        </p:xfrm>
        <a:graphic>
          <a:graphicData uri="http://schemas.openxmlformats.org/drawingml/2006/table">
            <a:tbl>
              <a:tblPr/>
              <a:tblGrid>
                <a:gridCol w="625013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744855">
                  <a:extLst>
                    <a:ext uri="{9D8B030D-6E8A-4147-A177-3AD203B41FA5}">
                      <a16:colId xmlns:a16="http://schemas.microsoft.com/office/drawing/2014/main" val="855645725"/>
                    </a:ext>
                  </a:extLst>
                </a:gridCol>
                <a:gridCol w="824149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824149">
                  <a:extLst>
                    <a:ext uri="{9D8B030D-6E8A-4147-A177-3AD203B41FA5}">
                      <a16:colId xmlns:a16="http://schemas.microsoft.com/office/drawing/2014/main" val="1909716422"/>
                    </a:ext>
                  </a:extLst>
                </a:gridCol>
                <a:gridCol w="824149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169287"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Estimate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Std. </a:t>
                      </a:r>
                      <a:r>
                        <a:rPr lang="en-US" altLang="ko-KR" sz="1000" b="1" kern="100" dirty="0" err="1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Eroor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 value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p-value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pt-BR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Intercept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3.83334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0.45872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8.357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3.13e-16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Area26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-2.10239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0.07886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-26.660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311966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Area27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-0.89946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0.11509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-7.815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1.86e-14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579323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Area28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1.00475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0.18475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5.438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7.28e-08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4276891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Area29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-1.07019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0.28234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-3.790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0.000162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6968751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Area30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0.55109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0.23729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2.322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0.020477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8223494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Area31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-1.88019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0.22977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-8.183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1.19e-15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8176556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Area41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0.09214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0.28667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0.321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0.747988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357584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Area42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-1.49347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0.09824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-15.202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019027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Area43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-0.66877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0.16573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-4.035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6.02e-05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3744714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Area44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-0.55122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0.21047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-2.619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0.008996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3883110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Area45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-1.00283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0.14401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-6.963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7.28e-12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837432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Area46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-1.97902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0.09806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-20.182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618897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Area47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-1.92521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0.08545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-22.529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211717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Area48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-2.34502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0.20679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-11.340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844776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Area49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-1.07429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0.31210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-3.442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0.000609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8393758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MW0.5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0.27312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0.14739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1.853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0.064280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4053269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MW4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-0.45716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0.02358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-19.385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604127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x5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0.13128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0.01563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8.399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2.26e-16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3538545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z1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0.32445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0.01499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21.638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9244021-8549-D1AF-5B11-78DAE4A2E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814942"/>
              </p:ext>
            </p:extLst>
          </p:nvPr>
        </p:nvGraphicFramePr>
        <p:xfrm>
          <a:off x="4782849" y="4084187"/>
          <a:ext cx="4109629" cy="872119"/>
        </p:xfrm>
        <a:graphic>
          <a:graphicData uri="http://schemas.openxmlformats.org/drawingml/2006/table">
            <a:tbl>
              <a:tblPr/>
              <a:tblGrid>
                <a:gridCol w="1373327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1368151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1368151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20856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In-sample test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b="1" kern="100" baseline="300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0.8828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08560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Adj 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b="1" kern="100" baseline="300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0.8799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2085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p-value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2.2e-16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6047977"/>
                  </a:ext>
                </a:extLst>
              </a:tr>
              <a:tr h="2464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Out-of-sample test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0.8814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019027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AC749FD-81DA-CDF8-FFF0-A66C03BD97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831957"/>
              </p:ext>
            </p:extLst>
          </p:nvPr>
        </p:nvGraphicFramePr>
        <p:xfrm>
          <a:off x="4782848" y="2657935"/>
          <a:ext cx="4109630" cy="1301496"/>
        </p:xfrm>
        <a:graphic>
          <a:graphicData uri="http://schemas.openxmlformats.org/drawingml/2006/table">
            <a:tbl>
              <a:tblPr/>
              <a:tblGrid>
                <a:gridCol w="725256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481150">
                  <a:extLst>
                    <a:ext uri="{9D8B030D-6E8A-4147-A177-3AD203B41FA5}">
                      <a16:colId xmlns:a16="http://schemas.microsoft.com/office/drawing/2014/main" val="855645725"/>
                    </a:ext>
                  </a:extLst>
                </a:gridCol>
                <a:gridCol w="725806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725806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  <a:gridCol w="725806">
                  <a:extLst>
                    <a:ext uri="{9D8B030D-6E8A-4147-A177-3AD203B41FA5}">
                      <a16:colId xmlns:a16="http://schemas.microsoft.com/office/drawing/2014/main" val="1557462915"/>
                    </a:ext>
                  </a:extLst>
                </a:gridCol>
                <a:gridCol w="725806">
                  <a:extLst>
                    <a:ext uri="{9D8B030D-6E8A-4147-A177-3AD203B41FA5}">
                      <a16:colId xmlns:a16="http://schemas.microsoft.com/office/drawing/2014/main" val="2433536094"/>
                    </a:ext>
                  </a:extLst>
                </a:gridCol>
              </a:tblGrid>
              <a:tr h="185928"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 err="1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Df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Sum Sq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Mean Sq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F value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p-value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Area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551.27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36.751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316.551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&lt; 2.2e-16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MW0.5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2.78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2.778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23.927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1.226e-06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5545788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MW4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43.67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43.665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376.105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&lt; 2.2e-16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604127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x5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2.29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2.295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19.764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1.009e-05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3538545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z1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54.36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54.357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468.196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&lt; 2.2e-16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981740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Residuals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748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86.84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44580D7-D146-28D8-3971-AD4B26C5B7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743153"/>
              </p:ext>
            </p:extLst>
          </p:nvPr>
        </p:nvGraphicFramePr>
        <p:xfrm>
          <a:off x="4782848" y="1417612"/>
          <a:ext cx="4109628" cy="1115568"/>
        </p:xfrm>
        <a:graphic>
          <a:graphicData uri="http://schemas.openxmlformats.org/drawingml/2006/table">
            <a:tbl>
              <a:tblPr/>
              <a:tblGrid>
                <a:gridCol w="941280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855645725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1152124">
                  <a:extLst>
                    <a:ext uri="{9D8B030D-6E8A-4147-A177-3AD203B41FA5}">
                      <a16:colId xmlns:a16="http://schemas.microsoft.com/office/drawing/2014/main" val="2433536094"/>
                    </a:ext>
                  </a:extLst>
                </a:gridCol>
              </a:tblGrid>
              <a:tr h="185928"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GVIF</a:t>
                      </a:r>
                      <a:endParaRPr lang="ko-KR" sz="1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DF</a:t>
                      </a:r>
                      <a:endParaRPr lang="ko-KR" sz="1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GVIF^(1/2</a:t>
                      </a:r>
                      <a:r>
                        <a:rPr lang="ko-KR" altLang="en-US" sz="1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en-US" altLang="ko-KR" sz="1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DF)</a:t>
                      </a:r>
                      <a:endParaRPr lang="ko-KR" altLang="ko-KR" sz="1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Area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149.739853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15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1.181711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MW0.5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64.730547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8.045530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592975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MW4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3.136246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1.770945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604127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x5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1.656837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1.287182</a:t>
                      </a:r>
                      <a:endParaRPr lang="ko-KR" alt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3538545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z1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1.494971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1.222690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8BC9092-B481-1878-9A4A-E6D9753D6AFA}"/>
              </a:ext>
            </a:extLst>
          </p:cNvPr>
          <p:cNvSpPr txBox="1"/>
          <p:nvPr/>
        </p:nvSpPr>
        <p:spPr>
          <a:xfrm>
            <a:off x="7736880" y="187194"/>
            <a:ext cx="1290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02. </a:t>
            </a:r>
            <a:r>
              <a:rPr lang="ko-KR" altLang="en-US" sz="1200" dirty="0"/>
              <a:t>회귀분석</a:t>
            </a:r>
            <a:r>
              <a:rPr lang="en-US" altLang="ko-KR" sz="1200" dirty="0"/>
              <a:t>(1) </a:t>
            </a:r>
          </a:p>
        </p:txBody>
      </p:sp>
    </p:spTree>
    <p:extLst>
      <p:ext uri="{BB962C8B-B14F-4D97-AF65-F5344CB8AC3E}">
        <p14:creationId xmlns:p14="http://schemas.microsoft.com/office/powerpoint/2010/main" val="33950548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32EA77-C597-6BF1-19F7-A37765FC854D}"/>
              </a:ext>
            </a:extLst>
          </p:cNvPr>
          <p:cNvSpPr txBox="1"/>
          <p:nvPr/>
        </p:nvSpPr>
        <p:spPr>
          <a:xfrm>
            <a:off x="7166211" y="187194"/>
            <a:ext cx="1861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03. </a:t>
            </a:r>
            <a:r>
              <a:rPr lang="ko-KR" altLang="en-US" sz="1200" dirty="0"/>
              <a:t>인공신경망 모델 </a:t>
            </a:r>
            <a:r>
              <a:rPr lang="en-US" altLang="ko-KR" sz="1200" dirty="0"/>
              <a:t>(2)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26A6D5-70A7-5BE5-6F91-BA97F3AB34B2}"/>
              </a:ext>
            </a:extLst>
          </p:cNvPr>
          <p:cNvSpPr txBox="1"/>
          <p:nvPr/>
        </p:nvSpPr>
        <p:spPr>
          <a:xfrm>
            <a:off x="251520" y="699542"/>
            <a:ext cx="8640960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/>
              <a:t>지역별 아토피피부염 발병률  </a:t>
            </a:r>
            <a:r>
              <a:rPr lang="en-US" altLang="ko-KR" sz="1500" b="1" dirty="0"/>
              <a:t>ANN </a:t>
            </a:r>
            <a:r>
              <a:rPr lang="ko-KR" altLang="en-US" sz="1500" b="1" dirty="0"/>
              <a:t>예측모델 개발을 위한 실험 파라미터 설정</a:t>
            </a:r>
            <a:endParaRPr lang="en-US" altLang="ko-KR" sz="1500" b="1" dirty="0"/>
          </a:p>
          <a:p>
            <a:pPr algn="ctr">
              <a:lnSpc>
                <a:spcPct val="150000"/>
              </a:lnSpc>
            </a:pPr>
            <a:r>
              <a:rPr lang="en-US" altLang="ko-KR" sz="1500" b="1" dirty="0"/>
              <a:t>10</a:t>
            </a:r>
            <a:r>
              <a:rPr lang="ko-KR" altLang="en-US" sz="1500" b="1" dirty="0"/>
              <a:t>가지 경우의 수</a:t>
            </a:r>
            <a:endParaRPr lang="en-US" altLang="ko-KR" sz="1500" b="1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A608F6B-1990-E4B4-835D-CE19108F8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499055"/>
              </p:ext>
            </p:extLst>
          </p:nvPr>
        </p:nvGraphicFramePr>
        <p:xfrm>
          <a:off x="2474890" y="1924042"/>
          <a:ext cx="4176464" cy="1799836"/>
        </p:xfrm>
        <a:graphic>
          <a:graphicData uri="http://schemas.openxmlformats.org/drawingml/2006/table">
            <a:tbl>
              <a:tblPr/>
              <a:tblGrid>
                <a:gridCol w="2059374">
                  <a:extLst>
                    <a:ext uri="{9D8B030D-6E8A-4147-A177-3AD203B41FA5}">
                      <a16:colId xmlns:a16="http://schemas.microsoft.com/office/drawing/2014/main" val="855645725"/>
                    </a:ext>
                  </a:extLst>
                </a:gridCol>
                <a:gridCol w="2117090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</a:tblGrid>
              <a:tr h="318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Hidden node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Threshold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14810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 * 2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 * 5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 * 10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 * 20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0.00001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0.00005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0.0001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66692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1C64D2-301A-932D-7FD0-8EADEEBC3CAB}"/>
              </a:ext>
            </a:extLst>
          </p:cNvPr>
          <p:cNvSpPr txBox="1"/>
          <p:nvPr/>
        </p:nvSpPr>
        <p:spPr>
          <a:xfrm>
            <a:off x="913869" y="643565"/>
            <a:ext cx="72985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/>
              <a:t>Train data : 60%(36</a:t>
            </a:r>
            <a:r>
              <a:rPr lang="ko-KR" altLang="en-US" sz="1500" b="1" dirty="0"/>
              <a:t>개</a:t>
            </a:r>
            <a:r>
              <a:rPr lang="en-US" altLang="ko-KR" sz="1500" b="1" dirty="0"/>
              <a:t>), Valid data : 20%(12</a:t>
            </a:r>
            <a:r>
              <a:rPr lang="ko-KR" altLang="en-US" sz="1500" b="1" dirty="0"/>
              <a:t>개</a:t>
            </a:r>
            <a:r>
              <a:rPr lang="en-US" altLang="ko-KR" sz="1500" b="1" dirty="0"/>
              <a:t>) Test data : 20%(12</a:t>
            </a:r>
            <a:r>
              <a:rPr lang="ko-KR" altLang="en-US" sz="1500" b="1" dirty="0"/>
              <a:t>개</a:t>
            </a:r>
            <a:r>
              <a:rPr lang="en-US" altLang="ko-KR" sz="1500" b="1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BAD36B-589E-AE5F-7496-34231B65013E}"/>
              </a:ext>
            </a:extLst>
          </p:cNvPr>
          <p:cNvSpPr txBox="1"/>
          <p:nvPr/>
        </p:nvSpPr>
        <p:spPr>
          <a:xfrm>
            <a:off x="7166211" y="187194"/>
            <a:ext cx="1861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03. </a:t>
            </a:r>
            <a:r>
              <a:rPr lang="ko-KR" altLang="en-US" sz="1200" dirty="0"/>
              <a:t>인공신경망 모델 </a:t>
            </a:r>
            <a:r>
              <a:rPr lang="en-US" altLang="ko-KR" sz="1200" dirty="0"/>
              <a:t>(2)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63ACEC0-4956-F41C-E849-BB8514F88F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304615"/>
              </p:ext>
            </p:extLst>
          </p:nvPr>
        </p:nvGraphicFramePr>
        <p:xfrm>
          <a:off x="1011214" y="1203598"/>
          <a:ext cx="7104172" cy="3191794"/>
        </p:xfrm>
        <a:graphic>
          <a:graphicData uri="http://schemas.openxmlformats.org/drawingml/2006/table">
            <a:tbl>
              <a:tblPr/>
              <a:tblGrid>
                <a:gridCol w="1656184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979085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1285389">
                  <a:extLst>
                    <a:ext uri="{9D8B030D-6E8A-4147-A177-3AD203B41FA5}">
                      <a16:colId xmlns:a16="http://schemas.microsoft.com/office/drawing/2014/main" val="1909716422"/>
                    </a:ext>
                  </a:extLst>
                </a:gridCol>
                <a:gridCol w="1080288">
                  <a:extLst>
                    <a:ext uri="{9D8B030D-6E8A-4147-A177-3AD203B41FA5}">
                      <a16:colId xmlns:a16="http://schemas.microsoft.com/office/drawing/2014/main" val="1809118789"/>
                    </a:ext>
                  </a:extLst>
                </a:gridCol>
                <a:gridCol w="988200">
                  <a:extLst>
                    <a:ext uri="{9D8B030D-6E8A-4147-A177-3AD203B41FA5}">
                      <a16:colId xmlns:a16="http://schemas.microsoft.com/office/drawing/2014/main" val="2826247814"/>
                    </a:ext>
                  </a:extLst>
                </a:gridCol>
                <a:gridCol w="1115026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25695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Input Variable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Parameters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baseline="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Train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baseline="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Valid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188856"/>
                  </a:ext>
                </a:extLst>
              </a:tr>
              <a:tr h="256955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Input Variable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Hidden node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threshold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23157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연령대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, PM10,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기온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 * 2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0.8856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0.8882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0.9021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223157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0.8868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0.8677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0.8754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311966"/>
                  </a:ext>
                </a:extLst>
              </a:tr>
              <a:tr h="223157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0.8585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0.8390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0.8557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579323"/>
                  </a:ext>
                </a:extLst>
              </a:tr>
              <a:tr h="223157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 * 5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0.9053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0.8718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0.8952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968751"/>
                  </a:ext>
                </a:extLst>
              </a:tr>
              <a:tr h="223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0.8882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0.8572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0.8696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9915782"/>
                  </a:ext>
                </a:extLst>
              </a:tr>
              <a:tr h="223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0.8992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0.8666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0.8834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3135598"/>
                  </a:ext>
                </a:extLst>
              </a:tr>
              <a:tr h="223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 * 10</a:t>
                      </a: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0.9249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0.8821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0.8982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2733372"/>
                  </a:ext>
                </a:extLst>
              </a:tr>
              <a:tr h="223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0.8842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0.8476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0.8494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416998"/>
                  </a:ext>
                </a:extLst>
              </a:tr>
              <a:tr h="223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0.8188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0.7640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0.7890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757293"/>
                  </a:ext>
                </a:extLst>
              </a:tr>
              <a:tr h="223157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20 * 20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0.9198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0.8544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0.8860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8393758"/>
                  </a:ext>
                </a:extLst>
              </a:tr>
              <a:tr h="223157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0.8907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0.8296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0.8718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604127"/>
                  </a:ext>
                </a:extLst>
              </a:tr>
              <a:tr h="223157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0.8184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0.7059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0.7774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00383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A9837-38FA-8F9C-48E4-76E95D652037}"/>
              </a:ext>
            </a:extLst>
          </p:cNvPr>
          <p:cNvSpPr txBox="1"/>
          <p:nvPr/>
        </p:nvSpPr>
        <p:spPr>
          <a:xfrm>
            <a:off x="854708" y="1658708"/>
            <a:ext cx="22322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/>
              <a:t>다중선형회귀 모델 결과</a:t>
            </a:r>
            <a:endParaRPr lang="en-US" altLang="ko-KR" sz="15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FDAF8A-9B90-64A2-2D1C-49629E025EDC}"/>
              </a:ext>
            </a:extLst>
          </p:cNvPr>
          <p:cNvSpPr txBox="1"/>
          <p:nvPr/>
        </p:nvSpPr>
        <p:spPr>
          <a:xfrm>
            <a:off x="5057198" y="1658708"/>
            <a:ext cx="28847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인공신경망 모델 결과 </a:t>
            </a:r>
            <a:r>
              <a:rPr lang="ko-KR" altLang="en-US" sz="1500" b="1"/>
              <a:t>상위 </a:t>
            </a:r>
            <a:r>
              <a:rPr lang="en-US" altLang="ko-KR" sz="1500" b="1" dirty="0"/>
              <a:t>5</a:t>
            </a:r>
            <a:r>
              <a:rPr lang="ko-KR" altLang="en-US" sz="1500" b="1" dirty="0"/>
              <a:t>개</a:t>
            </a:r>
            <a:endParaRPr lang="en-US" altLang="ko-KR" sz="15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E51C44-FF23-5105-CB2A-D8281882C5EC}"/>
              </a:ext>
            </a:extLst>
          </p:cNvPr>
          <p:cNvSpPr txBox="1"/>
          <p:nvPr/>
        </p:nvSpPr>
        <p:spPr>
          <a:xfrm>
            <a:off x="7166211" y="187194"/>
            <a:ext cx="1861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03. </a:t>
            </a:r>
            <a:r>
              <a:rPr lang="ko-KR" altLang="en-US" sz="1200" dirty="0"/>
              <a:t>인공신경망 모델 </a:t>
            </a:r>
            <a:r>
              <a:rPr lang="en-US" altLang="ko-KR" sz="1200" dirty="0"/>
              <a:t>(2) 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7778EF-1E71-C456-0512-8468BA6D4A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942032"/>
              </p:ext>
            </p:extLst>
          </p:nvPr>
        </p:nvGraphicFramePr>
        <p:xfrm>
          <a:off x="4080907" y="2211711"/>
          <a:ext cx="4837286" cy="1584175"/>
        </p:xfrm>
        <a:graphic>
          <a:graphicData uri="http://schemas.openxmlformats.org/drawingml/2006/table">
            <a:tbl>
              <a:tblPr/>
              <a:tblGrid>
                <a:gridCol w="1114197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880957">
                  <a:extLst>
                    <a:ext uri="{9D8B030D-6E8A-4147-A177-3AD203B41FA5}">
                      <a16:colId xmlns:a16="http://schemas.microsoft.com/office/drawing/2014/main" val="1909716422"/>
                    </a:ext>
                  </a:extLst>
                </a:gridCol>
                <a:gridCol w="764338">
                  <a:extLst>
                    <a:ext uri="{9D8B030D-6E8A-4147-A177-3AD203B41FA5}">
                      <a16:colId xmlns:a16="http://schemas.microsoft.com/office/drawing/2014/main" val="1809118789"/>
                    </a:ext>
                  </a:extLst>
                </a:gridCol>
                <a:gridCol w="850751">
                  <a:extLst>
                    <a:ext uri="{9D8B030D-6E8A-4147-A177-3AD203B41FA5}">
                      <a16:colId xmlns:a16="http://schemas.microsoft.com/office/drawing/2014/main" val="2826247814"/>
                    </a:ext>
                  </a:extLst>
                </a:gridCol>
                <a:gridCol w="1227043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236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Parameters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baseline="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Train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baseline="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Valid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188856"/>
                  </a:ext>
                </a:extLst>
              </a:tr>
              <a:tr h="236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Hidden node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threshold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* 2</a:t>
                      </a:r>
                    </a:p>
                  </a:txBody>
                  <a:tcPr marL="9525" marR="9525" marT="9525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0.00001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0.8856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0.8882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0.9021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 * 10</a:t>
                      </a:r>
                    </a:p>
                  </a:txBody>
                  <a:tcPr marL="9525" marR="9525" marT="9525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0.00001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0.9249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0.8821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0.8982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311966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* 5</a:t>
                      </a:r>
                    </a:p>
                  </a:txBody>
                  <a:tcPr marL="9525" marR="9525" marT="9525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0.00001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0.9053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0.8718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0.8952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579323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 * 20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0.00001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0.9198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0.8544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0.886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979686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* 5</a:t>
                      </a:r>
                    </a:p>
                  </a:txBody>
                  <a:tcPr marL="9525" marR="9525" marT="9525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0.8992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0.8666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0.8834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D9A04F1-189C-8981-D20E-06913E32D3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758185"/>
              </p:ext>
            </p:extLst>
          </p:nvPr>
        </p:nvGraphicFramePr>
        <p:xfrm>
          <a:off x="298716" y="2516360"/>
          <a:ext cx="3434980" cy="974875"/>
        </p:xfrm>
        <a:graphic>
          <a:graphicData uri="http://schemas.openxmlformats.org/drawingml/2006/table">
            <a:tbl>
              <a:tblPr/>
              <a:tblGrid>
                <a:gridCol w="1418757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1008111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22869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In-sample test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b="1" kern="100" baseline="300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0.8828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28694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Adj 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b="1" kern="100" baseline="300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0.8799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2286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p-value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2.2e-16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6047977"/>
                  </a:ext>
                </a:extLst>
              </a:tr>
              <a:tr h="2887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Out-of-sample test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0.8814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01902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0C87084-362B-A32A-E74B-3886E35B837A}"/>
              </a:ext>
            </a:extLst>
          </p:cNvPr>
          <p:cNvSpPr txBox="1"/>
          <p:nvPr/>
        </p:nvSpPr>
        <p:spPr>
          <a:xfrm>
            <a:off x="1641243" y="621307"/>
            <a:ext cx="58615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지역별 아토피피부염 발병률 예측모델 비교</a:t>
            </a:r>
            <a:endParaRPr lang="en-US" altLang="ko-KR" sz="1500" b="1" dirty="0"/>
          </a:p>
        </p:txBody>
      </p:sp>
    </p:spTree>
    <p:extLst>
      <p:ext uri="{BB962C8B-B14F-4D97-AF65-F5344CB8AC3E}">
        <p14:creationId xmlns:p14="http://schemas.microsoft.com/office/powerpoint/2010/main" val="27662639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7FC68F-AA5B-F717-0863-E3F68A3B9FE6}"/>
              </a:ext>
            </a:extLst>
          </p:cNvPr>
          <p:cNvSpPr txBox="1"/>
          <p:nvPr/>
        </p:nvSpPr>
        <p:spPr>
          <a:xfrm>
            <a:off x="7398646" y="187194"/>
            <a:ext cx="1628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02. </a:t>
            </a:r>
            <a:r>
              <a:rPr lang="ko-KR" altLang="en-US" sz="1200" dirty="0"/>
              <a:t>인공신경망 모델</a:t>
            </a:r>
            <a:r>
              <a:rPr lang="en-US" altLang="ko-KR" sz="12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0E6A03-27B4-E738-3CD5-4FAC8BCD3A36}"/>
              </a:ext>
            </a:extLst>
          </p:cNvPr>
          <p:cNvSpPr txBox="1"/>
          <p:nvPr/>
        </p:nvSpPr>
        <p:spPr>
          <a:xfrm>
            <a:off x="258658" y="1059582"/>
            <a:ext cx="41621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지역별 아토피피부염 발병률 </a:t>
            </a:r>
            <a:r>
              <a:rPr lang="en-US" altLang="ko-KR" sz="1500" b="1" dirty="0"/>
              <a:t>ANN </a:t>
            </a:r>
            <a:r>
              <a:rPr lang="ko-KR" altLang="en-US" sz="1500" b="1" dirty="0"/>
              <a:t>예측모델</a:t>
            </a:r>
            <a:endParaRPr lang="en-US" altLang="ko-KR" sz="15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164D58-CA5A-B563-3B50-A07E64834175}"/>
              </a:ext>
            </a:extLst>
          </p:cNvPr>
          <p:cNvSpPr txBox="1"/>
          <p:nvPr/>
        </p:nvSpPr>
        <p:spPr>
          <a:xfrm>
            <a:off x="4695217" y="1059581"/>
            <a:ext cx="41621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지역별 아토피피부염 발병률 </a:t>
            </a:r>
            <a:r>
              <a:rPr lang="en-US" altLang="ko-KR" sz="1500" b="1" dirty="0"/>
              <a:t>MLR </a:t>
            </a:r>
            <a:r>
              <a:rPr lang="ko-KR" altLang="en-US" sz="1500" b="1" dirty="0"/>
              <a:t>예측모델</a:t>
            </a:r>
            <a:endParaRPr lang="en-US" altLang="ko-KR" sz="15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2B9FB8A-61A5-30F2-DD0E-A8DEB848E5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5" y="1419622"/>
            <a:ext cx="4410657" cy="288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484D974-0CC6-9CD3-133D-DF8FCBD656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999" y="1419622"/>
            <a:ext cx="441065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486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2D9389-C858-60D9-8355-168BD2E61B2B}"/>
              </a:ext>
            </a:extLst>
          </p:cNvPr>
          <p:cNvSpPr txBox="1"/>
          <p:nvPr/>
        </p:nvSpPr>
        <p:spPr>
          <a:xfrm>
            <a:off x="8222589" y="187194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01. </a:t>
            </a:r>
            <a:r>
              <a:rPr lang="ko-KR" altLang="en-US" sz="1200" dirty="0"/>
              <a:t>리뷰</a:t>
            </a:r>
            <a:r>
              <a:rPr lang="en-US" altLang="ko-KR" sz="1200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F9821-AA17-21C2-17E2-5031DE069BA2}"/>
              </a:ext>
            </a:extLst>
          </p:cNvPr>
          <p:cNvSpPr txBox="1"/>
          <p:nvPr/>
        </p:nvSpPr>
        <p:spPr>
          <a:xfrm>
            <a:off x="1632741" y="2417861"/>
            <a:ext cx="587853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700" b="1" dirty="0"/>
              <a:t>전국단위 성별 및 연령대별 아토피피부염 발병률 예측모델</a:t>
            </a:r>
            <a:endParaRPr lang="en-US" altLang="ko-KR" sz="1700" b="1" dirty="0"/>
          </a:p>
        </p:txBody>
      </p:sp>
    </p:spTree>
    <p:extLst>
      <p:ext uri="{BB962C8B-B14F-4D97-AF65-F5344CB8AC3E}">
        <p14:creationId xmlns:p14="http://schemas.microsoft.com/office/powerpoint/2010/main" val="28951016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491199" y="2139702"/>
            <a:ext cx="542692" cy="2291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/>
        </p:nvSpPr>
        <p:spPr>
          <a:xfrm>
            <a:off x="4032117" y="2139702"/>
            <a:ext cx="217037" cy="229193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/>
          <p:cNvSpPr/>
          <p:nvPr/>
        </p:nvSpPr>
        <p:spPr>
          <a:xfrm rot="16200000" flipH="1">
            <a:off x="4055063" y="2141925"/>
            <a:ext cx="233638" cy="229193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286479" y="2139702"/>
            <a:ext cx="1348063" cy="2260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507529" y="2818838"/>
            <a:ext cx="2138468" cy="343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E919D-F9C0-A03F-95EA-06D35221687B}"/>
              </a:ext>
            </a:extLst>
          </p:cNvPr>
          <p:cNvSpPr txBox="1"/>
          <p:nvPr/>
        </p:nvSpPr>
        <p:spPr>
          <a:xfrm>
            <a:off x="3491880" y="2129600"/>
            <a:ext cx="4283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THE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E32445-10A4-FC05-E624-E46037F1BEA5}"/>
              </a:ext>
            </a:extLst>
          </p:cNvPr>
          <p:cNvSpPr txBox="1"/>
          <p:nvPr/>
        </p:nvSpPr>
        <p:spPr>
          <a:xfrm>
            <a:off x="5183605" y="2129600"/>
            <a:ext cx="4523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END</a:t>
            </a:r>
            <a:endParaRPr lang="ko-KR" altLang="en-US" sz="1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E8A340-6A7A-D4DA-297D-14542A14B257}"/>
              </a:ext>
            </a:extLst>
          </p:cNvPr>
          <p:cNvSpPr txBox="1"/>
          <p:nvPr/>
        </p:nvSpPr>
        <p:spPr>
          <a:xfrm>
            <a:off x="3617251" y="2390820"/>
            <a:ext cx="190949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00" b="1" dirty="0"/>
              <a:t>감 사 합 </a:t>
            </a:r>
            <a:r>
              <a:rPr lang="ko-KR" altLang="en-US" sz="2100" b="1" dirty="0" err="1"/>
              <a:t>니</a:t>
            </a:r>
            <a:r>
              <a:rPr lang="ko-KR" altLang="en-US" sz="2100" b="1" dirty="0"/>
              <a:t> 다</a:t>
            </a:r>
          </a:p>
        </p:txBody>
      </p:sp>
    </p:spTree>
    <p:extLst>
      <p:ext uri="{BB962C8B-B14F-4D97-AF65-F5344CB8AC3E}">
        <p14:creationId xmlns:p14="http://schemas.microsoft.com/office/powerpoint/2010/main" val="2201822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F9821-AA17-21C2-17E2-5031DE069BA2}"/>
              </a:ext>
            </a:extLst>
          </p:cNvPr>
          <p:cNvSpPr txBox="1"/>
          <p:nvPr/>
        </p:nvSpPr>
        <p:spPr>
          <a:xfrm>
            <a:off x="913869" y="521541"/>
            <a:ext cx="7298506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/>
              <a:t>전국단위 성별 및 연령대별 아토피피부염 발병률 </a:t>
            </a:r>
            <a:r>
              <a:rPr lang="en-US" altLang="ko-KR" sz="1500" b="1" dirty="0"/>
              <a:t>MLR</a:t>
            </a:r>
            <a:r>
              <a:rPr lang="ko-KR" altLang="en-US" sz="1500" b="1" dirty="0"/>
              <a:t>예측모델</a:t>
            </a:r>
            <a:endParaRPr lang="en-US" altLang="ko-KR" sz="1500" b="1" dirty="0"/>
          </a:p>
          <a:p>
            <a:pPr algn="ctr">
              <a:lnSpc>
                <a:spcPct val="150000"/>
              </a:lnSpc>
            </a:pPr>
            <a:r>
              <a:rPr lang="en-US" altLang="ko-KR" sz="1500" b="1" dirty="0"/>
              <a:t>In-sample data : 80%(1632</a:t>
            </a:r>
            <a:r>
              <a:rPr lang="ko-KR" altLang="en-US" sz="1500" b="1" dirty="0"/>
              <a:t>개 데이터</a:t>
            </a:r>
            <a:r>
              <a:rPr lang="en-US" altLang="ko-KR" sz="1500" b="1" dirty="0"/>
              <a:t>), Out-of-sample data : 20%(408</a:t>
            </a:r>
            <a:r>
              <a:rPr lang="ko-KR" altLang="en-US" sz="1500" b="1" dirty="0"/>
              <a:t>개 데이터</a:t>
            </a:r>
            <a:r>
              <a:rPr lang="en-US" altLang="ko-KR" sz="1500" b="1" dirty="0"/>
              <a:t>)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1353733-71D4-91D2-610F-0EAD27A617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286060"/>
              </p:ext>
            </p:extLst>
          </p:nvPr>
        </p:nvGraphicFramePr>
        <p:xfrm>
          <a:off x="418595" y="1419622"/>
          <a:ext cx="3842315" cy="3555027"/>
        </p:xfrm>
        <a:graphic>
          <a:graphicData uri="http://schemas.openxmlformats.org/drawingml/2006/table">
            <a:tbl>
              <a:tblPr/>
              <a:tblGrid>
                <a:gridCol w="625013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744855">
                  <a:extLst>
                    <a:ext uri="{9D8B030D-6E8A-4147-A177-3AD203B41FA5}">
                      <a16:colId xmlns:a16="http://schemas.microsoft.com/office/drawing/2014/main" val="855645725"/>
                    </a:ext>
                  </a:extLst>
                </a:gridCol>
                <a:gridCol w="824149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824149">
                  <a:extLst>
                    <a:ext uri="{9D8B030D-6E8A-4147-A177-3AD203B41FA5}">
                      <a16:colId xmlns:a16="http://schemas.microsoft.com/office/drawing/2014/main" val="1909716422"/>
                    </a:ext>
                  </a:extLst>
                </a:gridCol>
                <a:gridCol w="824149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169287"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Estimate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Std. </a:t>
                      </a:r>
                      <a:r>
                        <a:rPr lang="en-US" altLang="ko-KR" sz="1000" b="1" kern="100" dirty="0" err="1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Eroor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 value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p-value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pt-BR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Intercept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7.109389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0.048339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147.073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M2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-0.034350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0.009916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-3.464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0.000546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311966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-2.054903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0.028667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-71.683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579323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-3.276588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0.028597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-114.577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4276891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-3.516780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0.028981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-121.348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6968751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-3.753706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0.028666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-130.948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8223494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-3.855222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0.028380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-135.842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8176556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-3.934821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0.028742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-136.903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357584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-3.958075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0.028517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-138.797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019027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-4.002045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0.028901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-138.476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3744714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-4.005704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0.028910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-138.557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3883110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-3.964119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0.028988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-136.748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837432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-3.899973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0.028669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-136.033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618897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A60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-3.804090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0.028826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-131.967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211717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-3.614853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0.028446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-127.079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844776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-3.474957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0.028381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-122.439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8393758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-3.403568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0.028982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-117.437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4053269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-3.377344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0.028374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-119.029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604127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x5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0.018112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0.006240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2.903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0.003752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3538545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z1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0.059028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0.006131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9.628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9244021-8549-D1AF-5B11-78DAE4A2E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832940"/>
              </p:ext>
            </p:extLst>
          </p:nvPr>
        </p:nvGraphicFramePr>
        <p:xfrm>
          <a:off x="4782849" y="4084187"/>
          <a:ext cx="4109629" cy="872119"/>
        </p:xfrm>
        <a:graphic>
          <a:graphicData uri="http://schemas.openxmlformats.org/drawingml/2006/table">
            <a:tbl>
              <a:tblPr/>
              <a:tblGrid>
                <a:gridCol w="1373327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1368151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1368151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20856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In-sample test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b="1" kern="100" baseline="300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0.9601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08560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Adj 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b="1" kern="100" baseline="300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0.9597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2085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p-value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2.2e-16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6047977"/>
                  </a:ext>
                </a:extLst>
              </a:tr>
              <a:tr h="2464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Out-of-sample test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0.9568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019027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AC749FD-81DA-CDF8-FFF0-A66C03BD97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924293"/>
              </p:ext>
            </p:extLst>
          </p:nvPr>
        </p:nvGraphicFramePr>
        <p:xfrm>
          <a:off x="4782848" y="2657935"/>
          <a:ext cx="4109630" cy="1115568"/>
        </p:xfrm>
        <a:graphic>
          <a:graphicData uri="http://schemas.openxmlformats.org/drawingml/2006/table">
            <a:tbl>
              <a:tblPr/>
              <a:tblGrid>
                <a:gridCol w="725256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481150">
                  <a:extLst>
                    <a:ext uri="{9D8B030D-6E8A-4147-A177-3AD203B41FA5}">
                      <a16:colId xmlns:a16="http://schemas.microsoft.com/office/drawing/2014/main" val="855645725"/>
                    </a:ext>
                  </a:extLst>
                </a:gridCol>
                <a:gridCol w="725806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725806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  <a:gridCol w="725806">
                  <a:extLst>
                    <a:ext uri="{9D8B030D-6E8A-4147-A177-3AD203B41FA5}">
                      <a16:colId xmlns:a16="http://schemas.microsoft.com/office/drawing/2014/main" val="1557462915"/>
                    </a:ext>
                  </a:extLst>
                </a:gridCol>
                <a:gridCol w="725806">
                  <a:extLst>
                    <a:ext uri="{9D8B030D-6E8A-4147-A177-3AD203B41FA5}">
                      <a16:colId xmlns:a16="http://schemas.microsoft.com/office/drawing/2014/main" val="2433536094"/>
                    </a:ext>
                  </a:extLst>
                </a:gridCol>
              </a:tblGrid>
              <a:tr h="185928"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 err="1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Df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Sum Sq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Mean Sq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F value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p-value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0.48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0.484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12.094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&lt; 2.2e-16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1549.56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96.847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2418.631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0.0005194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604127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x5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0.46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0.460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11.497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0.0007139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3538545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z1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3.71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3.712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92.698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2.2e-16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981740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Residuals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1612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64.55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0.040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44580D7-D146-28D8-3971-AD4B26C5B7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01098"/>
              </p:ext>
            </p:extLst>
          </p:nvPr>
        </p:nvGraphicFramePr>
        <p:xfrm>
          <a:off x="4782848" y="1417612"/>
          <a:ext cx="4109628" cy="929640"/>
        </p:xfrm>
        <a:graphic>
          <a:graphicData uri="http://schemas.openxmlformats.org/drawingml/2006/table">
            <a:tbl>
              <a:tblPr/>
              <a:tblGrid>
                <a:gridCol w="941280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855645725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1152124">
                  <a:extLst>
                    <a:ext uri="{9D8B030D-6E8A-4147-A177-3AD203B41FA5}">
                      <a16:colId xmlns:a16="http://schemas.microsoft.com/office/drawing/2014/main" val="2433536094"/>
                    </a:ext>
                  </a:extLst>
                </a:gridCol>
              </a:tblGrid>
              <a:tr h="185928"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GVIF</a:t>
                      </a:r>
                      <a:endParaRPr lang="ko-KR" sz="1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DF</a:t>
                      </a:r>
                      <a:endParaRPr lang="ko-KR" sz="1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GVIF^(1/2</a:t>
                      </a:r>
                      <a:r>
                        <a:rPr lang="ko-KR" altLang="en-US" sz="1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en-US" altLang="ko-KR" sz="1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DF)</a:t>
                      </a:r>
                      <a:endParaRPr lang="ko-KR" altLang="ko-KR" sz="1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1.001719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1.000177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1.005694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16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1.000859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604127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x5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1.526553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1.235538</a:t>
                      </a:r>
                      <a:endParaRPr lang="ko-KR" alt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3538545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z1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1.527892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1.236079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8BC9092-B481-1878-9A4A-E6D9753D6AFA}"/>
              </a:ext>
            </a:extLst>
          </p:cNvPr>
          <p:cNvSpPr txBox="1"/>
          <p:nvPr/>
        </p:nvSpPr>
        <p:spPr>
          <a:xfrm>
            <a:off x="7736880" y="187194"/>
            <a:ext cx="1290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02. </a:t>
            </a:r>
            <a:r>
              <a:rPr lang="ko-KR" altLang="en-US" sz="1200" dirty="0"/>
              <a:t>회귀분석</a:t>
            </a:r>
            <a:r>
              <a:rPr lang="en-US" altLang="ko-KR" sz="1200" dirty="0"/>
              <a:t>(1) </a:t>
            </a:r>
          </a:p>
        </p:txBody>
      </p:sp>
    </p:spTree>
    <p:extLst>
      <p:ext uri="{BB962C8B-B14F-4D97-AF65-F5344CB8AC3E}">
        <p14:creationId xmlns:p14="http://schemas.microsoft.com/office/powerpoint/2010/main" val="2562968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F674DD-96D7-1228-B340-F0DE419BC13B}"/>
              </a:ext>
            </a:extLst>
          </p:cNvPr>
          <p:cNvSpPr txBox="1"/>
          <p:nvPr/>
        </p:nvSpPr>
        <p:spPr>
          <a:xfrm>
            <a:off x="7398646" y="187194"/>
            <a:ext cx="1628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02. </a:t>
            </a:r>
            <a:r>
              <a:rPr lang="ko-KR" altLang="en-US" sz="1200" dirty="0"/>
              <a:t>인공신경망 모델</a:t>
            </a:r>
            <a:r>
              <a:rPr lang="en-US" altLang="ko-KR" sz="1200" dirty="0"/>
              <a:t> 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B8A755C-7B1A-311D-713B-B0B81ACC6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797000"/>
              </p:ext>
            </p:extLst>
          </p:nvPr>
        </p:nvGraphicFramePr>
        <p:xfrm>
          <a:off x="2474890" y="1924042"/>
          <a:ext cx="4176464" cy="1799836"/>
        </p:xfrm>
        <a:graphic>
          <a:graphicData uri="http://schemas.openxmlformats.org/drawingml/2006/table">
            <a:tbl>
              <a:tblPr/>
              <a:tblGrid>
                <a:gridCol w="2059374">
                  <a:extLst>
                    <a:ext uri="{9D8B030D-6E8A-4147-A177-3AD203B41FA5}">
                      <a16:colId xmlns:a16="http://schemas.microsoft.com/office/drawing/2014/main" val="855645725"/>
                    </a:ext>
                  </a:extLst>
                </a:gridCol>
                <a:gridCol w="2117090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</a:tblGrid>
              <a:tr h="318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Hidden node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Threshold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14810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 * 2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 * 5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 * 10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 * 20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0.0001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0.0005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0.001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0.005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637AE82-E846-AB1E-F52B-4D47C1D2249E}"/>
              </a:ext>
            </a:extLst>
          </p:cNvPr>
          <p:cNvSpPr txBox="1"/>
          <p:nvPr/>
        </p:nvSpPr>
        <p:spPr>
          <a:xfrm>
            <a:off x="251520" y="699542"/>
            <a:ext cx="8640960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/>
              <a:t>전국단위 성별 및 연령대별 아토피피부염 발병률 예측모델 개발을 위한 실험 파라미터 설정</a:t>
            </a:r>
            <a:endParaRPr lang="en-US" altLang="ko-KR" sz="1500" b="1" dirty="0"/>
          </a:p>
          <a:p>
            <a:pPr algn="ctr">
              <a:lnSpc>
                <a:spcPct val="150000"/>
              </a:lnSpc>
            </a:pPr>
            <a:r>
              <a:rPr lang="en-US" altLang="ko-KR" sz="1500" b="1" dirty="0"/>
              <a:t>20</a:t>
            </a:r>
            <a:r>
              <a:rPr lang="ko-KR" altLang="en-US" sz="1500" b="1" dirty="0"/>
              <a:t>가지 경우의 수</a:t>
            </a:r>
            <a:endParaRPr lang="en-US" altLang="ko-KR" sz="1500" b="1" dirty="0"/>
          </a:p>
        </p:txBody>
      </p:sp>
    </p:spTree>
    <p:extLst>
      <p:ext uri="{BB962C8B-B14F-4D97-AF65-F5344CB8AC3E}">
        <p14:creationId xmlns:p14="http://schemas.microsoft.com/office/powerpoint/2010/main" val="292452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F9821-AA17-21C2-17E2-5031DE069BA2}"/>
              </a:ext>
            </a:extLst>
          </p:cNvPr>
          <p:cNvSpPr txBox="1"/>
          <p:nvPr/>
        </p:nvSpPr>
        <p:spPr>
          <a:xfrm>
            <a:off x="1158758" y="523768"/>
            <a:ext cx="68264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/>
              <a:t>Train data : 60%(1224</a:t>
            </a:r>
            <a:r>
              <a:rPr lang="ko-KR" altLang="en-US" sz="1500" b="1" dirty="0"/>
              <a:t>개</a:t>
            </a:r>
            <a:r>
              <a:rPr lang="en-US" altLang="ko-KR" sz="1500" b="1" dirty="0"/>
              <a:t>), Valid data : 20%(408</a:t>
            </a:r>
            <a:r>
              <a:rPr lang="ko-KR" altLang="en-US" sz="1500" b="1" dirty="0"/>
              <a:t>개</a:t>
            </a:r>
            <a:r>
              <a:rPr lang="en-US" altLang="ko-KR" sz="1500" b="1" dirty="0"/>
              <a:t>), Test data : 20%(408</a:t>
            </a:r>
            <a:r>
              <a:rPr lang="ko-KR" altLang="en-US" sz="1500" b="1" dirty="0"/>
              <a:t>개</a:t>
            </a:r>
            <a:r>
              <a:rPr lang="en-US" altLang="ko-KR" sz="1500" b="1" dirty="0"/>
              <a:t>)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1353733-71D4-91D2-610F-0EAD27A617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701454"/>
              </p:ext>
            </p:extLst>
          </p:nvPr>
        </p:nvGraphicFramePr>
        <p:xfrm>
          <a:off x="1011214" y="878305"/>
          <a:ext cx="7104172" cy="4121242"/>
        </p:xfrm>
        <a:graphic>
          <a:graphicData uri="http://schemas.openxmlformats.org/drawingml/2006/table">
            <a:tbl>
              <a:tblPr/>
              <a:tblGrid>
                <a:gridCol w="1656184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979085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1285389">
                  <a:extLst>
                    <a:ext uri="{9D8B030D-6E8A-4147-A177-3AD203B41FA5}">
                      <a16:colId xmlns:a16="http://schemas.microsoft.com/office/drawing/2014/main" val="1909716422"/>
                    </a:ext>
                  </a:extLst>
                </a:gridCol>
                <a:gridCol w="1080288">
                  <a:extLst>
                    <a:ext uri="{9D8B030D-6E8A-4147-A177-3AD203B41FA5}">
                      <a16:colId xmlns:a16="http://schemas.microsoft.com/office/drawing/2014/main" val="1809118789"/>
                    </a:ext>
                  </a:extLst>
                </a:gridCol>
                <a:gridCol w="988200">
                  <a:extLst>
                    <a:ext uri="{9D8B030D-6E8A-4147-A177-3AD203B41FA5}">
                      <a16:colId xmlns:a16="http://schemas.microsoft.com/office/drawing/2014/main" val="2826247814"/>
                    </a:ext>
                  </a:extLst>
                </a:gridCol>
                <a:gridCol w="1115026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19865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Input Variable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Parameters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baseline="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Train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baseline="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Valid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188856"/>
                  </a:ext>
                </a:extLst>
              </a:tr>
              <a:tr h="198651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Input Variable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Hidden node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threshold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186197"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연령대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, PM10,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기온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 </a:t>
                      </a:r>
                      <a:r>
                        <a:rPr lang="ko-KR" altLang="en-US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* </a:t>
                      </a:r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0.9760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0.9757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0.9740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186197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0.9750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0.9756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0.9721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311966"/>
                  </a:ext>
                </a:extLst>
              </a:tr>
              <a:tr h="186197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0.9731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0.9743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0.9680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579323"/>
                  </a:ext>
                </a:extLst>
              </a:tr>
              <a:tr h="186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0.9571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0.9578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979686"/>
                  </a:ext>
                </a:extLst>
              </a:tr>
              <a:tr h="186197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0.9590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0.9583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0.9615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4276891"/>
                  </a:ext>
                </a:extLst>
              </a:tr>
              <a:tr h="186197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 </a:t>
                      </a:r>
                      <a:r>
                        <a:rPr lang="ko-KR" altLang="en-US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* </a:t>
                      </a:r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0.9763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0.9792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0.9758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968751"/>
                  </a:ext>
                </a:extLst>
              </a:tr>
              <a:tr h="186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0.9777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0.9748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0.9753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9915782"/>
                  </a:ext>
                </a:extLst>
              </a:tr>
              <a:tr h="186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0.9715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0.9776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0.9736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3135598"/>
                  </a:ext>
                </a:extLst>
              </a:tr>
              <a:tr h="186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0.9561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0.9538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0.9548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3996610"/>
                  </a:ext>
                </a:extLst>
              </a:tr>
              <a:tr h="186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0.9609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0.9572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0.9489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7461160"/>
                  </a:ext>
                </a:extLst>
              </a:tr>
              <a:tr h="186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 </a:t>
                      </a:r>
                      <a:r>
                        <a:rPr lang="ko-KR" altLang="en-US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* </a:t>
                      </a:r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0.9753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0.9767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0.9798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733372"/>
                  </a:ext>
                </a:extLst>
              </a:tr>
              <a:tr h="186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0.9732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0.9717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0.9757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416998"/>
                  </a:ext>
                </a:extLst>
              </a:tr>
              <a:tr h="186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0.9783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0.9581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0.9739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757293"/>
                  </a:ext>
                </a:extLst>
              </a:tr>
              <a:tr h="186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0.9652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0.9611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0.9697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0520017"/>
                  </a:ext>
                </a:extLst>
              </a:tr>
              <a:tr h="186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0.9317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0.9290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0.9219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6541059"/>
                  </a:ext>
                </a:extLst>
              </a:tr>
              <a:tr h="186197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 </a:t>
                      </a:r>
                      <a:r>
                        <a:rPr lang="ko-KR" altLang="en-US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* </a:t>
                      </a:r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altLang="en-US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0.9810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0.9704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8393758"/>
                  </a:ext>
                </a:extLst>
              </a:tr>
              <a:tr h="186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0.9754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0.9543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0.9687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2470745"/>
                  </a:ext>
                </a:extLst>
              </a:tr>
              <a:tr h="186197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0.9741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0.9586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0.9633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4053269"/>
                  </a:ext>
                </a:extLst>
              </a:tr>
              <a:tr h="186197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0.9564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0.9098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0.9371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604127"/>
                  </a:ext>
                </a:extLst>
              </a:tr>
              <a:tr h="186197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0.8647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0.8211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0.8034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17FC68F-AA5B-F717-0863-E3F68A3B9FE6}"/>
              </a:ext>
            </a:extLst>
          </p:cNvPr>
          <p:cNvSpPr txBox="1"/>
          <p:nvPr/>
        </p:nvSpPr>
        <p:spPr>
          <a:xfrm>
            <a:off x="7398646" y="187194"/>
            <a:ext cx="1628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02. </a:t>
            </a:r>
            <a:r>
              <a:rPr lang="ko-KR" altLang="en-US" sz="1200" dirty="0"/>
              <a:t>인공신경망 모델</a:t>
            </a:r>
            <a:r>
              <a:rPr lang="en-US" altLang="ko-KR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5493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F9821-AA17-21C2-17E2-5031DE069BA2}"/>
              </a:ext>
            </a:extLst>
          </p:cNvPr>
          <p:cNvSpPr txBox="1"/>
          <p:nvPr/>
        </p:nvSpPr>
        <p:spPr>
          <a:xfrm>
            <a:off x="1641243" y="621307"/>
            <a:ext cx="58615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전국단위 성별 및 연령대별 아토피피부염 발병률 예측모델 비교</a:t>
            </a:r>
            <a:endParaRPr lang="en-US" altLang="ko-KR" sz="1500" b="1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673DF2C-5862-F36F-3D1D-61E05DA6E5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054082"/>
              </p:ext>
            </p:extLst>
          </p:nvPr>
        </p:nvGraphicFramePr>
        <p:xfrm>
          <a:off x="4080907" y="2211709"/>
          <a:ext cx="4837286" cy="1584175"/>
        </p:xfrm>
        <a:graphic>
          <a:graphicData uri="http://schemas.openxmlformats.org/drawingml/2006/table">
            <a:tbl>
              <a:tblPr/>
              <a:tblGrid>
                <a:gridCol w="1114197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880957">
                  <a:extLst>
                    <a:ext uri="{9D8B030D-6E8A-4147-A177-3AD203B41FA5}">
                      <a16:colId xmlns:a16="http://schemas.microsoft.com/office/drawing/2014/main" val="1909716422"/>
                    </a:ext>
                  </a:extLst>
                </a:gridCol>
                <a:gridCol w="764338">
                  <a:extLst>
                    <a:ext uri="{9D8B030D-6E8A-4147-A177-3AD203B41FA5}">
                      <a16:colId xmlns:a16="http://schemas.microsoft.com/office/drawing/2014/main" val="1809118789"/>
                    </a:ext>
                  </a:extLst>
                </a:gridCol>
                <a:gridCol w="850751">
                  <a:extLst>
                    <a:ext uri="{9D8B030D-6E8A-4147-A177-3AD203B41FA5}">
                      <a16:colId xmlns:a16="http://schemas.microsoft.com/office/drawing/2014/main" val="2826247814"/>
                    </a:ext>
                  </a:extLst>
                </a:gridCol>
                <a:gridCol w="1227043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236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Parameters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baseline="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Train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baseline="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Valid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188856"/>
                  </a:ext>
                </a:extLst>
              </a:tr>
              <a:tr h="236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Hidden node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threshold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 * 10</a:t>
                      </a:r>
                    </a:p>
                  </a:txBody>
                  <a:tcPr marL="9525" marR="9525" marT="9525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0.9753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0.9767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0.9798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* 5</a:t>
                      </a:r>
                    </a:p>
                  </a:txBody>
                  <a:tcPr marL="9525" marR="9525" marT="9525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0.9763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0.9792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0.9758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311966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 * 10</a:t>
                      </a:r>
                    </a:p>
                  </a:txBody>
                  <a:tcPr marL="9525" marR="9525" marT="9525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0.0005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0.9732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0.9717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0.9757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579323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* 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0.9777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0.9748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0.9753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979686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* 2</a:t>
                      </a:r>
                    </a:p>
                  </a:txBody>
                  <a:tcPr marL="9525" marR="9525" marT="9525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0.9760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0.9757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0.9740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A7A9837-38FA-8F9C-48E4-76E95D652037}"/>
              </a:ext>
            </a:extLst>
          </p:cNvPr>
          <p:cNvSpPr txBox="1"/>
          <p:nvPr/>
        </p:nvSpPr>
        <p:spPr>
          <a:xfrm>
            <a:off x="854708" y="1658708"/>
            <a:ext cx="22322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/>
              <a:t>다중선형회귀 모델 결과</a:t>
            </a:r>
            <a:endParaRPr lang="en-US" altLang="ko-KR" sz="15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FDAF8A-9B90-64A2-2D1C-49629E025EDC}"/>
              </a:ext>
            </a:extLst>
          </p:cNvPr>
          <p:cNvSpPr txBox="1"/>
          <p:nvPr/>
        </p:nvSpPr>
        <p:spPr>
          <a:xfrm>
            <a:off x="5057198" y="1658708"/>
            <a:ext cx="28847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인공신경망 모델 결과 </a:t>
            </a:r>
            <a:r>
              <a:rPr lang="ko-KR" altLang="en-US" sz="1500" b="1"/>
              <a:t>상위 </a:t>
            </a:r>
            <a:r>
              <a:rPr lang="en-US" altLang="ko-KR" sz="1500" b="1" dirty="0"/>
              <a:t>5</a:t>
            </a:r>
            <a:r>
              <a:rPr lang="ko-KR" altLang="en-US" sz="1500" b="1" dirty="0"/>
              <a:t>개</a:t>
            </a:r>
            <a:endParaRPr lang="en-US" altLang="ko-KR" sz="15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6223BB-F174-8F40-1A50-2838F7641CA0}"/>
              </a:ext>
            </a:extLst>
          </p:cNvPr>
          <p:cNvSpPr txBox="1"/>
          <p:nvPr/>
        </p:nvSpPr>
        <p:spPr>
          <a:xfrm>
            <a:off x="7166211" y="187194"/>
            <a:ext cx="1861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03. </a:t>
            </a:r>
            <a:r>
              <a:rPr lang="ko-KR" altLang="en-US" sz="1200" dirty="0"/>
              <a:t>인공신경망 모델 </a:t>
            </a:r>
            <a:r>
              <a:rPr lang="en-US" altLang="ko-KR" sz="1200" dirty="0"/>
              <a:t>(1) 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C63C778-F2BE-E9D1-F7E1-C050C1B4A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437511"/>
              </p:ext>
            </p:extLst>
          </p:nvPr>
        </p:nvGraphicFramePr>
        <p:xfrm>
          <a:off x="298716" y="2516360"/>
          <a:ext cx="3434980" cy="974875"/>
        </p:xfrm>
        <a:graphic>
          <a:graphicData uri="http://schemas.openxmlformats.org/drawingml/2006/table">
            <a:tbl>
              <a:tblPr/>
              <a:tblGrid>
                <a:gridCol w="1418757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1008111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22869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In-sample test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b="1" kern="100" baseline="300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0.9601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28694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Adj 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b="1" kern="100" baseline="300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0.9597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2286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p-value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&lt; 2.2e-16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6047977"/>
                  </a:ext>
                </a:extLst>
              </a:tr>
              <a:tr h="2887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Out-of-sample test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0.9568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019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3185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7FC68F-AA5B-F717-0863-E3F68A3B9FE6}"/>
              </a:ext>
            </a:extLst>
          </p:cNvPr>
          <p:cNvSpPr txBox="1"/>
          <p:nvPr/>
        </p:nvSpPr>
        <p:spPr>
          <a:xfrm>
            <a:off x="7398646" y="187194"/>
            <a:ext cx="1628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02. </a:t>
            </a:r>
            <a:r>
              <a:rPr lang="ko-KR" altLang="en-US" sz="1200" dirty="0"/>
              <a:t>인공신경망 모델</a:t>
            </a:r>
            <a:r>
              <a:rPr lang="en-US" altLang="ko-KR" sz="1200" dirty="0"/>
              <a:t>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B66AE2A-7F85-19A5-09B8-6757964716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961" y="1435568"/>
            <a:ext cx="4410657" cy="288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52C03D-BAA8-396B-ABA6-0800366B87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24" y="1419622"/>
            <a:ext cx="4410656" cy="288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D81277-A9CB-6CB4-B33E-CC78F51E5959}"/>
              </a:ext>
            </a:extLst>
          </p:cNvPr>
          <p:cNvSpPr txBox="1"/>
          <p:nvPr/>
        </p:nvSpPr>
        <p:spPr>
          <a:xfrm>
            <a:off x="258658" y="828748"/>
            <a:ext cx="41621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전국단위 성별 및 연령대별 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아토피피부염 발병률 </a:t>
            </a:r>
            <a:r>
              <a:rPr lang="en-US" altLang="ko-KR" sz="1500" b="1" dirty="0"/>
              <a:t>ANN </a:t>
            </a:r>
            <a:r>
              <a:rPr lang="ko-KR" altLang="en-US" sz="1500" b="1" dirty="0"/>
              <a:t>예측모델</a:t>
            </a:r>
            <a:endParaRPr lang="en-US" altLang="ko-KR" sz="15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51C2C5-E12E-4387-5B73-F2214D8E9F94}"/>
              </a:ext>
            </a:extLst>
          </p:cNvPr>
          <p:cNvSpPr txBox="1"/>
          <p:nvPr/>
        </p:nvSpPr>
        <p:spPr>
          <a:xfrm>
            <a:off x="4695217" y="827932"/>
            <a:ext cx="41621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전국단위 성별 및 연령대별 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아토피피부염 발병률 </a:t>
            </a:r>
            <a:r>
              <a:rPr lang="en-US" altLang="ko-KR" sz="1500" b="1" dirty="0"/>
              <a:t>MLR </a:t>
            </a:r>
            <a:r>
              <a:rPr lang="ko-KR" altLang="en-US" sz="1500" b="1" dirty="0"/>
              <a:t>예측모델</a:t>
            </a:r>
            <a:endParaRPr lang="en-US" altLang="ko-KR" sz="1500" b="1" dirty="0"/>
          </a:p>
        </p:txBody>
      </p:sp>
    </p:spTree>
    <p:extLst>
      <p:ext uri="{BB962C8B-B14F-4D97-AF65-F5344CB8AC3E}">
        <p14:creationId xmlns:p14="http://schemas.microsoft.com/office/powerpoint/2010/main" val="2721619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6811</TotalTime>
  <Words>3297</Words>
  <Application>Microsoft Office PowerPoint</Application>
  <PresentationFormat>화면 슬라이드 쇼(16:9)</PresentationFormat>
  <Paragraphs>1648</Paragraphs>
  <Slides>40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4" baseType="lpstr">
      <vt:lpstr>맑은 고딕</vt:lpstr>
      <vt:lpstr>Arial</vt:lpstr>
      <vt:lpstr>HY헤드라인M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임병극</cp:lastModifiedBy>
  <cp:revision>306</cp:revision>
  <dcterms:created xsi:type="dcterms:W3CDTF">2014-11-28T13:21:41Z</dcterms:created>
  <dcterms:modified xsi:type="dcterms:W3CDTF">2023-02-12T12:36:42Z</dcterms:modified>
</cp:coreProperties>
</file>